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3" r:id="rId3"/>
    <p:sldId id="257" r:id="rId4"/>
    <p:sldId id="258" r:id="rId5"/>
    <p:sldId id="264" r:id="rId6"/>
    <p:sldId id="265" r:id="rId7"/>
    <p:sldId id="266" r:id="rId8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CC"/>
    <a:srgbClr val="006600"/>
    <a:srgbClr val="0000FF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D0958E-53B6-4F9F-B19C-0F449F239294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027FC2-C63F-4EC9-BB36-C9A33F314C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863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27FC2-C63F-4EC9-BB36-C9A33F314C3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158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ชื่อเรื่อง เนื้อหา 1 ส่วน และ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0D249C-16BD-4DA3-8BB4-7F21B01B888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74821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5F293D-20BF-487A-BFA7-792ABC73B8A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gif"/><Relationship Id="rId5" Type="http://schemas.openxmlformats.org/officeDocument/2006/relationships/image" Target="../media/image4.jpeg"/><Relationship Id="rId4" Type="http://schemas.openxmlformats.org/officeDocument/2006/relationships/audio" Target="../media/audio3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9756" y="5150802"/>
            <a:ext cx="8964488" cy="144655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h-TH" sz="4000" b="1" dirty="0" smtClean="0">
                <a:solidFill>
                  <a:srgbClr val="0000FF"/>
                </a:solidFill>
              </a:rPr>
              <a:t>14.00-15.00 </a:t>
            </a:r>
            <a:r>
              <a:rPr lang="th-TH" sz="4400" b="1" dirty="0" smtClean="0">
                <a:solidFill>
                  <a:srgbClr val="0000FF"/>
                </a:solidFill>
              </a:rPr>
              <a:t>การ</a:t>
            </a:r>
            <a:r>
              <a:rPr lang="th-TH" sz="4400" b="1" dirty="0">
                <a:solidFill>
                  <a:srgbClr val="0000FF"/>
                </a:solidFill>
              </a:rPr>
              <a:t>สร้างทีม</a:t>
            </a:r>
            <a:r>
              <a:rPr lang="th-TH" sz="4400" b="1" dirty="0" err="1">
                <a:solidFill>
                  <a:srgbClr val="0000FF"/>
                </a:solidFill>
              </a:rPr>
              <a:t>โภชน</a:t>
            </a:r>
            <a:r>
              <a:rPr lang="th-TH" sz="4400" b="1" dirty="0">
                <a:solidFill>
                  <a:srgbClr val="0000FF"/>
                </a:solidFill>
              </a:rPr>
              <a:t>บำบัด </a:t>
            </a:r>
            <a:r>
              <a:rPr lang="th-TH" sz="4400" b="1" dirty="0" smtClean="0">
                <a:solidFill>
                  <a:srgbClr val="0000FF"/>
                </a:solidFill>
              </a:rPr>
              <a:t>ตามแนวทาง </a:t>
            </a:r>
            <a:r>
              <a:rPr lang="th-TH" sz="4400" b="1" dirty="0" err="1" smtClean="0">
                <a:solidFill>
                  <a:srgbClr val="0000FF"/>
                </a:solidFill>
              </a:rPr>
              <a:t>สธ</a:t>
            </a:r>
            <a:r>
              <a:rPr lang="th-TH" sz="4400" b="1" dirty="0" smtClean="0">
                <a:solidFill>
                  <a:srgbClr val="0000FF"/>
                </a:solidFill>
              </a:rPr>
              <a:t>. </a:t>
            </a:r>
          </a:p>
          <a:p>
            <a:r>
              <a:rPr lang="th-TH" sz="4400" b="1" dirty="0">
                <a:solidFill>
                  <a:srgbClr val="0000FF"/>
                </a:solidFill>
              </a:rPr>
              <a:t> </a:t>
            </a:r>
            <a:r>
              <a:rPr lang="th-TH" sz="4400" b="1" dirty="0" smtClean="0">
                <a:solidFill>
                  <a:srgbClr val="0000FF"/>
                </a:solidFill>
              </a:rPr>
              <a:t>                          </a:t>
            </a:r>
            <a:r>
              <a:rPr lang="th-TH" sz="4000" b="1" dirty="0" smtClean="0">
                <a:solidFill>
                  <a:srgbClr val="0000FF"/>
                </a:solidFill>
              </a:rPr>
              <a:t>(วิบูลย์ , อุปถัมภ์)</a:t>
            </a:r>
            <a:endParaRPr lang="th-TH" sz="4400" b="1" dirty="0">
              <a:solidFill>
                <a:srgbClr val="0000F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5536" y="850067"/>
            <a:ext cx="8352928" cy="1138773"/>
          </a:xfrm>
          <a:prstGeom prst="rect">
            <a:avLst/>
          </a:prstGeom>
          <a:ln w="571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9900CC"/>
                </a:solidFill>
              </a:rPr>
              <a:t>                 </a:t>
            </a:r>
            <a:r>
              <a:rPr lang="th-TH" sz="4000" b="1" dirty="0" smtClean="0">
                <a:solidFill>
                  <a:srgbClr val="9900CC"/>
                </a:solidFill>
              </a:rPr>
              <a:t> </a:t>
            </a:r>
            <a:r>
              <a:rPr lang="th-TH" sz="4800" b="1" dirty="0" smtClean="0">
                <a:solidFill>
                  <a:srgbClr val="9900CC"/>
                </a:solidFill>
              </a:rPr>
              <a:t>วันที่ </a:t>
            </a:r>
            <a:r>
              <a:rPr lang="th-TH" sz="4800" b="1" dirty="0">
                <a:solidFill>
                  <a:srgbClr val="9900CC"/>
                </a:solidFill>
              </a:rPr>
              <a:t>18 สิงหาคม 2560</a:t>
            </a:r>
          </a:p>
          <a:p>
            <a:r>
              <a:rPr lang="th-TH" sz="2000" b="1" dirty="0" smtClean="0">
                <a:solidFill>
                  <a:srgbClr val="9900CC"/>
                </a:solidFill>
              </a:rPr>
              <a:t> การ</a:t>
            </a:r>
            <a:r>
              <a:rPr lang="th-TH" sz="2000" b="1" dirty="0">
                <a:solidFill>
                  <a:srgbClr val="9900CC"/>
                </a:solidFill>
              </a:rPr>
              <a:t>นำข้อมูลจากการคัด</a:t>
            </a:r>
            <a:r>
              <a:rPr lang="th-TH" sz="2000" b="1" dirty="0" smtClean="0">
                <a:solidFill>
                  <a:srgbClr val="9900CC"/>
                </a:solidFill>
              </a:rPr>
              <a:t>กรอง</a:t>
            </a:r>
            <a:r>
              <a:rPr lang="en-US" sz="2000" b="1" dirty="0" smtClean="0">
                <a:solidFill>
                  <a:srgbClr val="9900CC"/>
                </a:solidFill>
              </a:rPr>
              <a:t> /</a:t>
            </a:r>
            <a:r>
              <a:rPr lang="th-TH" sz="2000" b="1" dirty="0" smtClean="0">
                <a:solidFill>
                  <a:srgbClr val="9900CC"/>
                </a:solidFill>
              </a:rPr>
              <a:t>ประเมิน</a:t>
            </a:r>
            <a:r>
              <a:rPr lang="th-TH" sz="2000" b="1" dirty="0">
                <a:solidFill>
                  <a:srgbClr val="9900CC"/>
                </a:solidFill>
              </a:rPr>
              <a:t>ภาวะ</a:t>
            </a:r>
            <a:r>
              <a:rPr lang="th-TH" sz="2000" b="1" dirty="0" err="1">
                <a:solidFill>
                  <a:srgbClr val="9900CC"/>
                </a:solidFill>
              </a:rPr>
              <a:t>ทุพ</a:t>
            </a:r>
            <a:r>
              <a:rPr lang="th-TH" sz="2000" b="1" dirty="0" smtClean="0">
                <a:solidFill>
                  <a:srgbClr val="9900CC"/>
                </a:solidFill>
              </a:rPr>
              <a:t>โภชนาการ</a:t>
            </a:r>
            <a:r>
              <a:rPr lang="en-US" sz="2000" b="1" dirty="0" smtClean="0">
                <a:solidFill>
                  <a:srgbClr val="9900CC"/>
                </a:solidFill>
              </a:rPr>
              <a:t> </a:t>
            </a:r>
            <a:r>
              <a:rPr lang="th-TH" sz="2000" b="1" dirty="0" smtClean="0">
                <a:solidFill>
                  <a:srgbClr val="9900CC"/>
                </a:solidFill>
              </a:rPr>
              <a:t> ไปสู่</a:t>
            </a:r>
            <a:r>
              <a:rPr lang="th-TH" sz="2000" b="1" dirty="0">
                <a:solidFill>
                  <a:srgbClr val="9900CC"/>
                </a:solidFill>
              </a:rPr>
              <a:t>การให้</a:t>
            </a:r>
            <a:r>
              <a:rPr lang="th-TH" sz="2000" b="1" dirty="0" err="1">
                <a:solidFill>
                  <a:srgbClr val="9900CC"/>
                </a:solidFill>
              </a:rPr>
              <a:t>โภชน</a:t>
            </a:r>
            <a:r>
              <a:rPr lang="th-TH" sz="2000" b="1" dirty="0">
                <a:solidFill>
                  <a:srgbClr val="9900CC"/>
                </a:solidFill>
              </a:rPr>
              <a:t>บำบัดอย่างเหมาะสมใน</a:t>
            </a:r>
            <a:r>
              <a:rPr lang="th-TH" sz="2000" b="1" dirty="0" err="1" smtClean="0">
                <a:solidFill>
                  <a:srgbClr val="9900CC"/>
                </a:solidFill>
              </a:rPr>
              <a:t>หอผป</a:t>
            </a:r>
            <a:r>
              <a:rPr lang="th-TH" sz="2000" b="1" dirty="0" smtClean="0">
                <a:solidFill>
                  <a:srgbClr val="9900CC"/>
                </a:solidFill>
              </a:rPr>
              <a:t>.</a:t>
            </a:r>
            <a:endParaRPr lang="th-TH" sz="2000" b="1" dirty="0">
              <a:solidFill>
                <a:srgbClr val="9900CC"/>
              </a:solidFill>
            </a:endParaRPr>
          </a:p>
        </p:txBody>
      </p:sp>
      <p:sp>
        <p:nvSpPr>
          <p:cNvPr id="6" name="32-Point Star 5"/>
          <p:cNvSpPr/>
          <p:nvPr/>
        </p:nvSpPr>
        <p:spPr>
          <a:xfrm>
            <a:off x="3779912" y="2607632"/>
            <a:ext cx="5040560" cy="2117512"/>
          </a:xfrm>
          <a:prstGeom prst="star32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094526" y="3113808"/>
            <a:ext cx="4725946" cy="120032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th-TH" sz="3600" b="1" dirty="0" smtClean="0">
                <a:solidFill>
                  <a:srgbClr val="0000FF"/>
                </a:solidFill>
              </a:rPr>
              <a:t>               โครงการ</a:t>
            </a:r>
          </a:p>
          <a:p>
            <a:r>
              <a:rPr lang="th-TH" sz="3600" b="1" dirty="0" smtClean="0">
                <a:solidFill>
                  <a:srgbClr val="0000FF"/>
                </a:solidFill>
              </a:rPr>
              <a:t>โรงพยาบาล</a:t>
            </a:r>
            <a:r>
              <a:rPr lang="th-TH" sz="3600" b="1" dirty="0">
                <a:solidFill>
                  <a:srgbClr val="0000FF"/>
                </a:solidFill>
              </a:rPr>
              <a:t>คุณภาพ</a:t>
            </a:r>
            <a:r>
              <a:rPr lang="th-TH" sz="3600" b="1" dirty="0" err="1">
                <a:solidFill>
                  <a:srgbClr val="0000FF"/>
                </a:solidFill>
              </a:rPr>
              <a:t>โภชน</a:t>
            </a:r>
            <a:r>
              <a:rPr lang="th-TH" sz="3600" b="1" dirty="0">
                <a:solidFill>
                  <a:srgbClr val="0000FF"/>
                </a:solidFill>
              </a:rPr>
              <a:t>บำบัด</a:t>
            </a:r>
            <a:endParaRPr lang="en-US" sz="3600" b="1" dirty="0">
              <a:solidFill>
                <a:srgbClr val="0000FF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7632"/>
            <a:ext cx="3285130" cy="1973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910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67544" y="476672"/>
            <a:ext cx="8280920" cy="830997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9900CC"/>
                </a:solidFill>
              </a:rPr>
              <a:t>                                        </a:t>
            </a:r>
            <a:r>
              <a:rPr lang="th-TH" b="1" dirty="0" smtClean="0">
                <a:solidFill>
                  <a:srgbClr val="9900CC"/>
                </a:solidFill>
              </a:rPr>
              <a:t>วันที่ </a:t>
            </a:r>
            <a:r>
              <a:rPr lang="th-TH" b="1" dirty="0">
                <a:solidFill>
                  <a:srgbClr val="9900CC"/>
                </a:solidFill>
              </a:rPr>
              <a:t>18 สิงหาคม 2560</a:t>
            </a:r>
          </a:p>
          <a:p>
            <a:r>
              <a:rPr lang="th-TH" sz="2000" b="1" dirty="0" smtClean="0">
                <a:solidFill>
                  <a:srgbClr val="9900CC"/>
                </a:solidFill>
              </a:rPr>
              <a:t> การ</a:t>
            </a:r>
            <a:r>
              <a:rPr lang="th-TH" sz="2000" b="1" dirty="0">
                <a:solidFill>
                  <a:srgbClr val="9900CC"/>
                </a:solidFill>
              </a:rPr>
              <a:t>นำข้อมูลจากการคัด</a:t>
            </a:r>
            <a:r>
              <a:rPr lang="th-TH" sz="2000" b="1" dirty="0" smtClean="0">
                <a:solidFill>
                  <a:srgbClr val="9900CC"/>
                </a:solidFill>
              </a:rPr>
              <a:t>กรอง</a:t>
            </a:r>
            <a:r>
              <a:rPr lang="en-US" sz="2000" b="1" dirty="0" smtClean="0">
                <a:solidFill>
                  <a:srgbClr val="9900CC"/>
                </a:solidFill>
              </a:rPr>
              <a:t>/</a:t>
            </a:r>
            <a:r>
              <a:rPr lang="th-TH" sz="2000" b="1" dirty="0" smtClean="0">
                <a:solidFill>
                  <a:srgbClr val="9900CC"/>
                </a:solidFill>
              </a:rPr>
              <a:t>ประเมิน</a:t>
            </a:r>
            <a:r>
              <a:rPr lang="th-TH" sz="2000" b="1" dirty="0">
                <a:solidFill>
                  <a:srgbClr val="9900CC"/>
                </a:solidFill>
              </a:rPr>
              <a:t>ภาวะ</a:t>
            </a:r>
            <a:r>
              <a:rPr lang="th-TH" sz="2000" b="1" dirty="0" err="1">
                <a:solidFill>
                  <a:srgbClr val="9900CC"/>
                </a:solidFill>
              </a:rPr>
              <a:t>ทุพ</a:t>
            </a:r>
            <a:r>
              <a:rPr lang="th-TH" sz="2000" b="1" dirty="0" smtClean="0">
                <a:solidFill>
                  <a:srgbClr val="9900CC"/>
                </a:solidFill>
              </a:rPr>
              <a:t>โภชนาการ</a:t>
            </a:r>
            <a:r>
              <a:rPr lang="en-US" sz="2000" b="1" dirty="0" smtClean="0">
                <a:solidFill>
                  <a:srgbClr val="9900CC"/>
                </a:solidFill>
              </a:rPr>
              <a:t> </a:t>
            </a:r>
            <a:r>
              <a:rPr lang="th-TH" sz="2000" b="1" dirty="0" smtClean="0">
                <a:solidFill>
                  <a:srgbClr val="9900CC"/>
                </a:solidFill>
              </a:rPr>
              <a:t> ไปสู่</a:t>
            </a:r>
            <a:r>
              <a:rPr lang="th-TH" sz="2000" b="1" dirty="0">
                <a:solidFill>
                  <a:srgbClr val="9900CC"/>
                </a:solidFill>
              </a:rPr>
              <a:t>การให้</a:t>
            </a:r>
            <a:r>
              <a:rPr lang="th-TH" sz="2000" b="1" dirty="0" err="1">
                <a:solidFill>
                  <a:srgbClr val="9900CC"/>
                </a:solidFill>
              </a:rPr>
              <a:t>โภชน</a:t>
            </a:r>
            <a:r>
              <a:rPr lang="th-TH" sz="2000" b="1" dirty="0">
                <a:solidFill>
                  <a:srgbClr val="9900CC"/>
                </a:solidFill>
              </a:rPr>
              <a:t>บำบัดอย่างเหมาะสมใน</a:t>
            </a:r>
            <a:r>
              <a:rPr lang="th-TH" sz="2000" b="1" dirty="0" err="1" smtClean="0">
                <a:solidFill>
                  <a:srgbClr val="9900CC"/>
                </a:solidFill>
              </a:rPr>
              <a:t>หอผป</a:t>
            </a:r>
            <a:r>
              <a:rPr lang="th-TH" sz="2000" b="1" dirty="0" smtClean="0">
                <a:solidFill>
                  <a:srgbClr val="9900CC"/>
                </a:solidFill>
              </a:rPr>
              <a:t>.</a:t>
            </a:r>
            <a:endParaRPr lang="th-TH" sz="2000" b="1" dirty="0">
              <a:solidFill>
                <a:srgbClr val="9900CC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55576" y="1772816"/>
            <a:ext cx="7704856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h-TH" b="1" dirty="0" smtClean="0">
                <a:solidFill>
                  <a:srgbClr val="0000FF"/>
                </a:solidFill>
              </a:rPr>
              <a:t>14.00-15.00  การ</a:t>
            </a:r>
            <a:r>
              <a:rPr lang="th-TH" b="1" dirty="0">
                <a:solidFill>
                  <a:srgbClr val="0000FF"/>
                </a:solidFill>
              </a:rPr>
              <a:t>สร้างทีม</a:t>
            </a:r>
            <a:r>
              <a:rPr lang="th-TH" b="1" dirty="0" err="1">
                <a:solidFill>
                  <a:srgbClr val="0000FF"/>
                </a:solidFill>
              </a:rPr>
              <a:t>โภชน</a:t>
            </a:r>
            <a:r>
              <a:rPr lang="th-TH" b="1" dirty="0">
                <a:solidFill>
                  <a:srgbClr val="0000FF"/>
                </a:solidFill>
              </a:rPr>
              <a:t>บำบัด </a:t>
            </a:r>
            <a:r>
              <a:rPr lang="th-TH" b="1" dirty="0" smtClean="0">
                <a:solidFill>
                  <a:srgbClr val="0000FF"/>
                </a:solidFill>
              </a:rPr>
              <a:t>ตามแนวทาง </a:t>
            </a:r>
            <a:r>
              <a:rPr lang="th-TH" b="1" dirty="0" err="1" smtClean="0">
                <a:solidFill>
                  <a:srgbClr val="0000FF"/>
                </a:solidFill>
              </a:rPr>
              <a:t>สธ</a:t>
            </a:r>
            <a:r>
              <a:rPr lang="th-TH" b="1" dirty="0" smtClean="0">
                <a:solidFill>
                  <a:srgbClr val="0000FF"/>
                </a:solidFill>
              </a:rPr>
              <a:t>. </a:t>
            </a:r>
            <a:r>
              <a:rPr lang="th-TH" sz="2400" b="1" dirty="0" smtClean="0">
                <a:solidFill>
                  <a:srgbClr val="0000FF"/>
                </a:solidFill>
              </a:rPr>
              <a:t>(วิบูลย์ , อุปถัมภ์)</a:t>
            </a:r>
            <a:endParaRPr lang="th-TH" b="1" dirty="0">
              <a:solidFill>
                <a:srgbClr val="0000F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2008" y="2657232"/>
            <a:ext cx="8964488" cy="372409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                           </a:t>
            </a:r>
            <a:r>
              <a:rPr lang="th-TH" b="1" dirty="0" smtClean="0">
                <a:solidFill>
                  <a:srgbClr val="0000FF"/>
                </a:solidFill>
              </a:rPr>
              <a:t>     </a:t>
            </a:r>
            <a:r>
              <a:rPr lang="th-TH" sz="4400" b="1" dirty="0" smtClean="0">
                <a:solidFill>
                  <a:srgbClr val="C00000"/>
                </a:solidFill>
              </a:rPr>
              <a:t>กระทรวงสาธารณสุข</a:t>
            </a:r>
            <a:endParaRPr lang="en-US" b="1" dirty="0" smtClean="0">
              <a:solidFill>
                <a:srgbClr val="C00000"/>
              </a:solidFill>
            </a:endParaRPr>
          </a:p>
          <a:p>
            <a:r>
              <a:rPr lang="en-US" sz="2400" b="1" dirty="0">
                <a:solidFill>
                  <a:srgbClr val="0000FF"/>
                </a:solidFill>
              </a:rPr>
              <a:t> </a:t>
            </a:r>
            <a:r>
              <a:rPr lang="en-US" sz="2400" b="1" dirty="0" smtClean="0">
                <a:solidFill>
                  <a:srgbClr val="0000FF"/>
                </a:solidFill>
              </a:rPr>
              <a:t>1. </a:t>
            </a:r>
            <a:r>
              <a:rPr lang="th-TH" sz="2400" b="1" dirty="0" smtClean="0">
                <a:solidFill>
                  <a:srgbClr val="0000FF"/>
                </a:solidFill>
              </a:rPr>
              <a:t> </a:t>
            </a:r>
            <a:r>
              <a:rPr lang="th-TH" sz="3200" b="1" dirty="0" err="1" smtClean="0">
                <a:solidFill>
                  <a:srgbClr val="0000FF"/>
                </a:solidFill>
              </a:rPr>
              <a:t>สธ</a:t>
            </a:r>
            <a:r>
              <a:rPr lang="th-TH" sz="3200" b="1" dirty="0" smtClean="0">
                <a:solidFill>
                  <a:srgbClr val="0000FF"/>
                </a:solidFill>
              </a:rPr>
              <a:t>.</a:t>
            </a:r>
            <a:r>
              <a:rPr lang="en-US" sz="3200" b="1" dirty="0" smtClean="0">
                <a:solidFill>
                  <a:srgbClr val="0000FF"/>
                </a:solidFill>
              </a:rPr>
              <a:t> </a:t>
            </a:r>
            <a:r>
              <a:rPr lang="th-TH" sz="3200" b="1" dirty="0" smtClean="0">
                <a:solidFill>
                  <a:srgbClr val="0000FF"/>
                </a:solidFill>
              </a:rPr>
              <a:t>จัดทำนโยบาย</a:t>
            </a:r>
            <a:r>
              <a:rPr lang="en-US" sz="3200" b="1" dirty="0" smtClean="0">
                <a:solidFill>
                  <a:srgbClr val="0000FF"/>
                </a:solidFill>
              </a:rPr>
              <a:t>  </a:t>
            </a:r>
            <a:r>
              <a:rPr lang="th-TH" sz="3200" b="1" dirty="0" smtClean="0">
                <a:solidFill>
                  <a:srgbClr val="0000FF"/>
                </a:solidFill>
              </a:rPr>
              <a:t>เรื่อง</a:t>
            </a:r>
            <a:r>
              <a:rPr lang="en-US" sz="3200" b="1" dirty="0" smtClean="0">
                <a:solidFill>
                  <a:srgbClr val="0000FF"/>
                </a:solidFill>
              </a:rPr>
              <a:t> </a:t>
            </a:r>
            <a:r>
              <a:rPr lang="th-TH" sz="3200" b="1" dirty="0" smtClean="0">
                <a:solidFill>
                  <a:srgbClr val="0000FF"/>
                </a:solidFill>
              </a:rPr>
              <a:t>รพ.คุณภาพ</a:t>
            </a:r>
            <a:r>
              <a:rPr lang="th-TH" sz="3200" b="1" dirty="0" err="1" smtClean="0">
                <a:solidFill>
                  <a:srgbClr val="0000FF"/>
                </a:solidFill>
              </a:rPr>
              <a:t>โภชน</a:t>
            </a:r>
            <a:r>
              <a:rPr lang="th-TH" sz="3200" b="1" dirty="0" smtClean="0">
                <a:solidFill>
                  <a:srgbClr val="0000FF"/>
                </a:solidFill>
              </a:rPr>
              <a:t>บำบัด และ                     </a:t>
            </a:r>
          </a:p>
          <a:p>
            <a:r>
              <a:rPr lang="th-TH" sz="3200" b="1" dirty="0">
                <a:solidFill>
                  <a:srgbClr val="0000FF"/>
                </a:solidFill>
              </a:rPr>
              <a:t> </a:t>
            </a:r>
            <a:r>
              <a:rPr lang="th-TH" sz="3200" b="1" dirty="0" smtClean="0">
                <a:solidFill>
                  <a:srgbClr val="0000FF"/>
                </a:solidFill>
              </a:rPr>
              <a:t>    </a:t>
            </a:r>
            <a:r>
              <a:rPr lang="en-US" sz="3200" b="1" dirty="0" smtClean="0">
                <a:solidFill>
                  <a:srgbClr val="0000FF"/>
                </a:solidFill>
              </a:rPr>
              <a:t>                  </a:t>
            </a:r>
            <a:r>
              <a:rPr lang="th-TH" sz="3200" b="1" dirty="0" smtClean="0">
                <a:solidFill>
                  <a:srgbClr val="0000FF"/>
                </a:solidFill>
              </a:rPr>
              <a:t>กำหนดไว้ใน </a:t>
            </a:r>
            <a:r>
              <a:rPr lang="en-US" b="1" u="sng" dirty="0" smtClean="0">
                <a:solidFill>
                  <a:srgbClr val="0000FF"/>
                </a:solidFill>
              </a:rPr>
              <a:t>service plan</a:t>
            </a:r>
            <a:endParaRPr lang="th-TH" sz="3200" b="1" u="sng" dirty="0" smtClean="0">
              <a:solidFill>
                <a:srgbClr val="0000FF"/>
              </a:solidFill>
            </a:endParaRPr>
          </a:p>
          <a:p>
            <a:r>
              <a:rPr lang="en-US" sz="2400" b="1" dirty="0" smtClean="0">
                <a:solidFill>
                  <a:srgbClr val="0000FF"/>
                </a:solidFill>
              </a:rPr>
              <a:t> 2. </a:t>
            </a:r>
            <a:r>
              <a:rPr lang="th-TH" sz="2400" b="1" dirty="0" smtClean="0">
                <a:solidFill>
                  <a:srgbClr val="0000FF"/>
                </a:solidFill>
              </a:rPr>
              <a:t> </a:t>
            </a:r>
            <a:r>
              <a:rPr lang="th-TH" sz="3200" b="1" dirty="0" err="1" smtClean="0">
                <a:solidFill>
                  <a:srgbClr val="C00000"/>
                </a:solidFill>
              </a:rPr>
              <a:t>สธ</a:t>
            </a:r>
            <a:r>
              <a:rPr lang="th-TH" sz="3200" b="1" dirty="0" smtClean="0">
                <a:solidFill>
                  <a:srgbClr val="C00000"/>
                </a:solidFill>
              </a:rPr>
              <a:t>.</a:t>
            </a:r>
            <a:r>
              <a:rPr lang="en-US" sz="3200" b="1" dirty="0" smtClean="0">
                <a:solidFill>
                  <a:srgbClr val="C00000"/>
                </a:solidFill>
              </a:rPr>
              <a:t> </a:t>
            </a:r>
            <a:r>
              <a:rPr lang="th-TH" sz="3200" b="1" dirty="0" smtClean="0">
                <a:solidFill>
                  <a:srgbClr val="C00000"/>
                </a:solidFill>
              </a:rPr>
              <a:t>จัดตั้งเขตหรือกลุ่ม</a:t>
            </a:r>
            <a:r>
              <a:rPr lang="en-US" sz="3200" b="1" dirty="0" smtClean="0">
                <a:solidFill>
                  <a:srgbClr val="C00000"/>
                </a:solidFill>
              </a:rPr>
              <a:t> </a:t>
            </a:r>
            <a:r>
              <a:rPr lang="th-TH" sz="3200" b="1" dirty="0" smtClean="0">
                <a:solidFill>
                  <a:srgbClr val="C00000"/>
                </a:solidFill>
              </a:rPr>
              <a:t>และ</a:t>
            </a:r>
            <a:r>
              <a:rPr lang="en-US" sz="3200" b="1" dirty="0" smtClean="0">
                <a:solidFill>
                  <a:srgbClr val="C00000"/>
                </a:solidFill>
              </a:rPr>
              <a:t> </a:t>
            </a:r>
            <a:r>
              <a:rPr lang="th-TH" sz="3200" b="1" dirty="0" smtClean="0">
                <a:solidFill>
                  <a:srgbClr val="C00000"/>
                </a:solidFill>
              </a:rPr>
              <a:t>สรรหาหัวหน้ากลุ่ม</a:t>
            </a:r>
            <a:r>
              <a:rPr lang="en-US" sz="3200" b="1" dirty="0" smtClean="0">
                <a:solidFill>
                  <a:srgbClr val="C00000"/>
                </a:solidFill>
              </a:rPr>
              <a:t> </a:t>
            </a:r>
            <a:r>
              <a:rPr lang="th-TH" sz="3200" b="1" dirty="0" smtClean="0">
                <a:solidFill>
                  <a:srgbClr val="C00000"/>
                </a:solidFill>
              </a:rPr>
              <a:t>                                 </a:t>
            </a:r>
          </a:p>
          <a:p>
            <a:r>
              <a:rPr lang="th-TH" sz="3200" b="1" dirty="0">
                <a:solidFill>
                  <a:srgbClr val="C00000"/>
                </a:solidFill>
              </a:rPr>
              <a:t> </a:t>
            </a:r>
            <a:r>
              <a:rPr lang="th-TH" sz="3200" b="1" dirty="0" smtClean="0">
                <a:solidFill>
                  <a:srgbClr val="C00000"/>
                </a:solidFill>
              </a:rPr>
              <a:t>    </a:t>
            </a:r>
            <a:r>
              <a:rPr lang="en-US" sz="3200" b="1" dirty="0" smtClean="0">
                <a:solidFill>
                  <a:srgbClr val="C00000"/>
                </a:solidFill>
              </a:rPr>
              <a:t>  </a:t>
            </a:r>
            <a:r>
              <a:rPr lang="th-TH" sz="3200" b="1" dirty="0" smtClean="0">
                <a:solidFill>
                  <a:srgbClr val="C00000"/>
                </a:solidFill>
              </a:rPr>
              <a:t>เพื่อ</a:t>
            </a:r>
            <a:r>
              <a:rPr lang="th-TH" sz="3200" b="1" dirty="0" smtClean="0">
                <a:solidFill>
                  <a:srgbClr val="C00000"/>
                </a:solidFill>
              </a:rPr>
              <a:t>เป็นเครือข่ายในการ</a:t>
            </a:r>
            <a:r>
              <a:rPr lang="th-TH" sz="3200" b="1" dirty="0" smtClean="0">
                <a:solidFill>
                  <a:srgbClr val="C00000"/>
                </a:solidFill>
              </a:rPr>
              <a:t>ปฏิบัติงาน</a:t>
            </a:r>
            <a:r>
              <a:rPr lang="en-US" sz="3200" b="1" dirty="0" smtClean="0">
                <a:solidFill>
                  <a:srgbClr val="C00000"/>
                </a:solidFill>
              </a:rPr>
              <a:t>  </a:t>
            </a:r>
            <a:r>
              <a:rPr lang="th-TH" sz="3200" b="1" dirty="0" smtClean="0">
                <a:solidFill>
                  <a:srgbClr val="C00000"/>
                </a:solidFill>
              </a:rPr>
              <a:t>(ตัวอย่าง เช่น </a:t>
            </a:r>
            <a:r>
              <a:rPr lang="en-US" sz="3200" b="1" dirty="0" smtClean="0">
                <a:solidFill>
                  <a:srgbClr val="C00000"/>
                </a:solidFill>
              </a:rPr>
              <a:t>……….. </a:t>
            </a:r>
            <a:r>
              <a:rPr lang="th-TH" sz="3200" b="1" dirty="0" smtClean="0">
                <a:solidFill>
                  <a:srgbClr val="C00000"/>
                </a:solidFill>
              </a:rPr>
              <a:t>)</a:t>
            </a:r>
            <a:endParaRPr lang="th-TH" sz="3200" b="1" dirty="0" smtClean="0">
              <a:solidFill>
                <a:srgbClr val="C00000"/>
              </a:solidFill>
            </a:endParaRPr>
          </a:p>
          <a:p>
            <a:r>
              <a:rPr lang="en-US" sz="2400" b="1" dirty="0" smtClean="0">
                <a:solidFill>
                  <a:srgbClr val="0000FF"/>
                </a:solidFill>
              </a:rPr>
              <a:t> 3. </a:t>
            </a:r>
            <a:r>
              <a:rPr lang="th-TH" sz="2400" b="1" dirty="0" smtClean="0">
                <a:solidFill>
                  <a:srgbClr val="0000FF"/>
                </a:solidFill>
              </a:rPr>
              <a:t> </a:t>
            </a:r>
            <a:r>
              <a:rPr lang="th-TH" sz="3200" b="1" dirty="0" err="1" smtClean="0">
                <a:solidFill>
                  <a:srgbClr val="006600"/>
                </a:solidFill>
              </a:rPr>
              <a:t>สธ</a:t>
            </a:r>
            <a:r>
              <a:rPr lang="th-TH" sz="3200" b="1" dirty="0" smtClean="0">
                <a:solidFill>
                  <a:srgbClr val="006600"/>
                </a:solidFill>
              </a:rPr>
              <a:t>.</a:t>
            </a:r>
            <a:r>
              <a:rPr lang="en-US" sz="3200" b="1" dirty="0" smtClean="0">
                <a:solidFill>
                  <a:srgbClr val="006600"/>
                </a:solidFill>
              </a:rPr>
              <a:t> </a:t>
            </a:r>
            <a:r>
              <a:rPr lang="th-TH" sz="3200" b="1" dirty="0" smtClean="0">
                <a:solidFill>
                  <a:srgbClr val="006600"/>
                </a:solidFill>
              </a:rPr>
              <a:t>จัดวางแนวทางปฏิบัติ</a:t>
            </a:r>
            <a:r>
              <a:rPr lang="en-US" sz="3200" b="1" dirty="0" smtClean="0">
                <a:solidFill>
                  <a:srgbClr val="006600"/>
                </a:solidFill>
              </a:rPr>
              <a:t> </a:t>
            </a:r>
            <a:r>
              <a:rPr lang="th-TH" sz="3200" b="1" dirty="0" smtClean="0">
                <a:solidFill>
                  <a:srgbClr val="006600"/>
                </a:solidFill>
              </a:rPr>
              <a:t>เพื่อการใช้ทรัพยากรร่วมกัน</a:t>
            </a:r>
          </a:p>
          <a:p>
            <a:r>
              <a:rPr lang="en-US" sz="2400" b="1" dirty="0" smtClean="0">
                <a:solidFill>
                  <a:srgbClr val="0000FF"/>
                </a:solidFill>
              </a:rPr>
              <a:t> 4. </a:t>
            </a:r>
            <a:r>
              <a:rPr lang="th-TH" sz="2400" b="1" dirty="0" smtClean="0">
                <a:solidFill>
                  <a:srgbClr val="0000FF"/>
                </a:solidFill>
              </a:rPr>
              <a:t> </a:t>
            </a:r>
            <a:r>
              <a:rPr lang="th-TH" sz="3200" b="1" dirty="0" err="1" smtClean="0">
                <a:solidFill>
                  <a:srgbClr val="9900CC"/>
                </a:solidFill>
              </a:rPr>
              <a:t>สธ</a:t>
            </a:r>
            <a:r>
              <a:rPr lang="th-TH" sz="3200" b="1" dirty="0" smtClean="0">
                <a:solidFill>
                  <a:srgbClr val="9900CC"/>
                </a:solidFill>
              </a:rPr>
              <a:t>.</a:t>
            </a:r>
            <a:r>
              <a:rPr lang="en-US" sz="3200" b="1" dirty="0" smtClean="0">
                <a:solidFill>
                  <a:srgbClr val="9900CC"/>
                </a:solidFill>
              </a:rPr>
              <a:t> </a:t>
            </a:r>
            <a:r>
              <a:rPr lang="th-TH" sz="3200" b="1" dirty="0" smtClean="0">
                <a:solidFill>
                  <a:srgbClr val="9900CC"/>
                </a:solidFill>
              </a:rPr>
              <a:t>จัดรวบรวมผลการปฏิบัติ เพื่อเป็นข้อมูลรวมของเขต</a:t>
            </a:r>
            <a:r>
              <a:rPr lang="th-TH" sz="3200" b="1" i="1" dirty="0" smtClean="0">
                <a:solidFill>
                  <a:srgbClr val="9900CC"/>
                </a:solidFill>
              </a:rPr>
              <a:t>หรือ</a:t>
            </a:r>
            <a:r>
              <a:rPr lang="th-TH" sz="3200" b="1" dirty="0" smtClean="0">
                <a:solidFill>
                  <a:srgbClr val="9900CC"/>
                </a:solidFill>
              </a:rPr>
              <a:t> ประเทศ</a:t>
            </a:r>
            <a:endParaRPr lang="th-TH" sz="3200" b="1" dirty="0">
              <a:solidFill>
                <a:srgbClr val="99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87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67544" y="332656"/>
            <a:ext cx="8280920" cy="830997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9900CC"/>
                </a:solidFill>
              </a:rPr>
              <a:t>                                        </a:t>
            </a:r>
            <a:r>
              <a:rPr lang="th-TH" b="1" dirty="0" smtClean="0">
                <a:solidFill>
                  <a:srgbClr val="9900CC"/>
                </a:solidFill>
              </a:rPr>
              <a:t>วันที่ </a:t>
            </a:r>
            <a:r>
              <a:rPr lang="th-TH" b="1" dirty="0">
                <a:solidFill>
                  <a:srgbClr val="9900CC"/>
                </a:solidFill>
              </a:rPr>
              <a:t>18 สิงหาคม 2560</a:t>
            </a:r>
          </a:p>
          <a:p>
            <a:r>
              <a:rPr lang="th-TH" sz="2000" b="1" dirty="0" smtClean="0">
                <a:solidFill>
                  <a:srgbClr val="9900CC"/>
                </a:solidFill>
              </a:rPr>
              <a:t> การ</a:t>
            </a:r>
            <a:r>
              <a:rPr lang="th-TH" sz="2000" b="1" dirty="0">
                <a:solidFill>
                  <a:srgbClr val="9900CC"/>
                </a:solidFill>
              </a:rPr>
              <a:t>นำข้อมูลจากการคัด</a:t>
            </a:r>
            <a:r>
              <a:rPr lang="th-TH" sz="2000" b="1" dirty="0" smtClean="0">
                <a:solidFill>
                  <a:srgbClr val="9900CC"/>
                </a:solidFill>
              </a:rPr>
              <a:t>กรอง</a:t>
            </a:r>
            <a:r>
              <a:rPr lang="en-US" sz="2000" b="1" dirty="0" smtClean="0">
                <a:solidFill>
                  <a:srgbClr val="9900CC"/>
                </a:solidFill>
              </a:rPr>
              <a:t>/</a:t>
            </a:r>
            <a:r>
              <a:rPr lang="th-TH" sz="2000" b="1" dirty="0" smtClean="0">
                <a:solidFill>
                  <a:srgbClr val="9900CC"/>
                </a:solidFill>
              </a:rPr>
              <a:t>ประเมิน</a:t>
            </a:r>
            <a:r>
              <a:rPr lang="th-TH" sz="2000" b="1" dirty="0">
                <a:solidFill>
                  <a:srgbClr val="9900CC"/>
                </a:solidFill>
              </a:rPr>
              <a:t>ภาวะ</a:t>
            </a:r>
            <a:r>
              <a:rPr lang="th-TH" sz="2000" b="1" dirty="0" err="1">
                <a:solidFill>
                  <a:srgbClr val="9900CC"/>
                </a:solidFill>
              </a:rPr>
              <a:t>ทุพ</a:t>
            </a:r>
            <a:r>
              <a:rPr lang="th-TH" sz="2000" b="1" dirty="0" smtClean="0">
                <a:solidFill>
                  <a:srgbClr val="9900CC"/>
                </a:solidFill>
              </a:rPr>
              <a:t>โภชนาการ</a:t>
            </a:r>
            <a:r>
              <a:rPr lang="en-US" sz="2000" b="1" dirty="0" smtClean="0">
                <a:solidFill>
                  <a:srgbClr val="9900CC"/>
                </a:solidFill>
              </a:rPr>
              <a:t> </a:t>
            </a:r>
            <a:r>
              <a:rPr lang="th-TH" sz="2000" b="1" dirty="0" smtClean="0">
                <a:solidFill>
                  <a:srgbClr val="9900CC"/>
                </a:solidFill>
              </a:rPr>
              <a:t> ไปสู่</a:t>
            </a:r>
            <a:r>
              <a:rPr lang="th-TH" sz="2000" b="1" dirty="0">
                <a:solidFill>
                  <a:srgbClr val="9900CC"/>
                </a:solidFill>
              </a:rPr>
              <a:t>การให้</a:t>
            </a:r>
            <a:r>
              <a:rPr lang="th-TH" sz="2000" b="1" dirty="0" err="1">
                <a:solidFill>
                  <a:srgbClr val="9900CC"/>
                </a:solidFill>
              </a:rPr>
              <a:t>โภชน</a:t>
            </a:r>
            <a:r>
              <a:rPr lang="th-TH" sz="2000" b="1" dirty="0">
                <a:solidFill>
                  <a:srgbClr val="9900CC"/>
                </a:solidFill>
              </a:rPr>
              <a:t>บำบัดอย่างเหมาะสมใน</a:t>
            </a:r>
            <a:r>
              <a:rPr lang="th-TH" sz="2000" b="1" dirty="0" err="1" smtClean="0">
                <a:solidFill>
                  <a:srgbClr val="9900CC"/>
                </a:solidFill>
              </a:rPr>
              <a:t>หอผป</a:t>
            </a:r>
            <a:r>
              <a:rPr lang="th-TH" sz="2000" b="1" dirty="0" smtClean="0">
                <a:solidFill>
                  <a:srgbClr val="9900CC"/>
                </a:solidFill>
              </a:rPr>
              <a:t>.</a:t>
            </a:r>
            <a:endParaRPr lang="th-TH" sz="2000" b="1" dirty="0">
              <a:solidFill>
                <a:srgbClr val="9900CC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67644" y="1340768"/>
            <a:ext cx="6588732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h-TH" sz="2400" b="1" dirty="0" smtClean="0">
                <a:solidFill>
                  <a:srgbClr val="0000FF"/>
                </a:solidFill>
              </a:rPr>
              <a:t>14.00-15.00  การ</a:t>
            </a:r>
            <a:r>
              <a:rPr lang="th-TH" sz="2400" b="1" dirty="0">
                <a:solidFill>
                  <a:srgbClr val="0000FF"/>
                </a:solidFill>
              </a:rPr>
              <a:t>สร้างทีม</a:t>
            </a:r>
            <a:r>
              <a:rPr lang="th-TH" sz="2400" b="1" dirty="0" err="1">
                <a:solidFill>
                  <a:srgbClr val="0000FF"/>
                </a:solidFill>
              </a:rPr>
              <a:t>โภชน</a:t>
            </a:r>
            <a:r>
              <a:rPr lang="th-TH" sz="2400" b="1" dirty="0">
                <a:solidFill>
                  <a:srgbClr val="0000FF"/>
                </a:solidFill>
              </a:rPr>
              <a:t>บำบัด </a:t>
            </a:r>
            <a:r>
              <a:rPr lang="th-TH" sz="2400" b="1" dirty="0" smtClean="0">
                <a:solidFill>
                  <a:srgbClr val="0000FF"/>
                </a:solidFill>
              </a:rPr>
              <a:t>ตามแนวทาง </a:t>
            </a:r>
            <a:r>
              <a:rPr lang="th-TH" sz="2400" b="1" dirty="0" err="1" smtClean="0">
                <a:solidFill>
                  <a:srgbClr val="0000FF"/>
                </a:solidFill>
              </a:rPr>
              <a:t>สธ</a:t>
            </a:r>
            <a:r>
              <a:rPr lang="th-TH" sz="2400" b="1" dirty="0" smtClean="0">
                <a:solidFill>
                  <a:srgbClr val="0000FF"/>
                </a:solidFill>
              </a:rPr>
              <a:t>. </a:t>
            </a:r>
            <a:r>
              <a:rPr lang="th-TH" sz="2000" b="1" dirty="0" smtClean="0">
                <a:solidFill>
                  <a:srgbClr val="0000FF"/>
                </a:solidFill>
              </a:rPr>
              <a:t>(วิบูลย์ , อุปถัมภ์)</a:t>
            </a:r>
            <a:endParaRPr lang="th-TH" sz="2400" b="1" dirty="0">
              <a:solidFill>
                <a:srgbClr val="0000FF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7504" y="1934830"/>
            <a:ext cx="8964488" cy="2862322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h-TH" b="1" dirty="0" smtClean="0">
                <a:solidFill>
                  <a:srgbClr val="9900CC"/>
                </a:solidFill>
              </a:rPr>
              <a:t> </a:t>
            </a:r>
            <a:r>
              <a:rPr lang="en-US" sz="2400" b="1" dirty="0" smtClean="0">
                <a:solidFill>
                  <a:srgbClr val="9900CC"/>
                </a:solidFill>
              </a:rPr>
              <a:t>1.  </a:t>
            </a:r>
            <a:r>
              <a:rPr lang="th-TH" b="1" u="sng" dirty="0" smtClean="0">
                <a:solidFill>
                  <a:srgbClr val="9900CC"/>
                </a:solidFill>
              </a:rPr>
              <a:t>ผอ.รพ.</a:t>
            </a:r>
            <a:r>
              <a:rPr lang="th-TH" b="1" dirty="0" smtClean="0">
                <a:solidFill>
                  <a:srgbClr val="9900CC"/>
                </a:solidFill>
              </a:rPr>
              <a:t>ใน</a:t>
            </a:r>
            <a:r>
              <a:rPr lang="th-TH" b="1" dirty="0" smtClean="0">
                <a:solidFill>
                  <a:srgbClr val="9900CC"/>
                </a:solidFill>
              </a:rPr>
              <a:t>เขต </a:t>
            </a:r>
            <a:r>
              <a:rPr lang="th-TH" b="1" i="1" dirty="0" smtClean="0">
                <a:solidFill>
                  <a:srgbClr val="9900CC"/>
                </a:solidFill>
              </a:rPr>
              <a:t>หรือ</a:t>
            </a:r>
            <a:r>
              <a:rPr lang="th-TH" b="1" dirty="0" smtClean="0">
                <a:solidFill>
                  <a:srgbClr val="9900CC"/>
                </a:solidFill>
              </a:rPr>
              <a:t> กลุ่ม</a:t>
            </a:r>
            <a:r>
              <a:rPr lang="th-TH" b="1" dirty="0" smtClean="0">
                <a:solidFill>
                  <a:srgbClr val="9900CC"/>
                </a:solidFill>
              </a:rPr>
              <a:t>นั้นๆ  จัดตั้งทีม</a:t>
            </a:r>
            <a:r>
              <a:rPr lang="th-TH" b="1" dirty="0" err="1" smtClean="0">
                <a:solidFill>
                  <a:srgbClr val="9900CC"/>
                </a:solidFill>
              </a:rPr>
              <a:t>โภชน</a:t>
            </a:r>
            <a:r>
              <a:rPr lang="th-TH" b="1" dirty="0" smtClean="0">
                <a:solidFill>
                  <a:srgbClr val="9900CC"/>
                </a:solidFill>
              </a:rPr>
              <a:t>บำบัด  โดยอาจจะจัด</a:t>
            </a:r>
            <a:r>
              <a:rPr lang="th-TH" b="1" u="sng" dirty="0" smtClean="0">
                <a:solidFill>
                  <a:srgbClr val="9900CC"/>
                </a:solidFill>
              </a:rPr>
              <a:t>เต็มรูปแบบ </a:t>
            </a:r>
          </a:p>
          <a:p>
            <a:r>
              <a:rPr lang="en-US" b="1" dirty="0" smtClean="0">
                <a:solidFill>
                  <a:srgbClr val="9900CC"/>
                </a:solidFill>
              </a:rPr>
              <a:t>      </a:t>
            </a:r>
            <a:r>
              <a:rPr lang="th-TH" b="1" dirty="0" smtClean="0">
                <a:solidFill>
                  <a:srgbClr val="9900CC"/>
                </a:solidFill>
              </a:rPr>
              <a:t>                       ประกอบด้วย  </a:t>
            </a:r>
            <a:r>
              <a:rPr lang="en-US" sz="2400" b="1" dirty="0" smtClean="0">
                <a:solidFill>
                  <a:srgbClr val="9900CC"/>
                </a:solidFill>
              </a:rPr>
              <a:t>4</a:t>
            </a:r>
            <a:r>
              <a:rPr lang="en-US" b="1" dirty="0" smtClean="0">
                <a:solidFill>
                  <a:srgbClr val="9900CC"/>
                </a:solidFill>
              </a:rPr>
              <a:t>  </a:t>
            </a:r>
            <a:r>
              <a:rPr lang="th-TH" b="1" dirty="0" err="1" smtClean="0">
                <a:solidFill>
                  <a:srgbClr val="9900CC"/>
                </a:solidFill>
              </a:rPr>
              <a:t>สห</a:t>
            </a:r>
            <a:r>
              <a:rPr lang="th-TH" b="1" dirty="0" smtClean="0">
                <a:solidFill>
                  <a:srgbClr val="9900CC"/>
                </a:solidFill>
              </a:rPr>
              <a:t>สาขาวิชาชีพหลัก  </a:t>
            </a:r>
            <a:r>
              <a:rPr lang="th-TH" b="1" i="1" dirty="0" smtClean="0">
                <a:solidFill>
                  <a:srgbClr val="9900CC"/>
                </a:solidFill>
              </a:rPr>
              <a:t>คือ</a:t>
            </a:r>
            <a:r>
              <a:rPr lang="th-TH" b="1" dirty="0" smtClean="0">
                <a:solidFill>
                  <a:srgbClr val="9900CC"/>
                </a:solidFill>
              </a:rPr>
              <a:t> </a:t>
            </a:r>
            <a:r>
              <a:rPr lang="en-US" b="1" dirty="0" smtClean="0">
                <a:solidFill>
                  <a:srgbClr val="9900CC"/>
                </a:solidFill>
              </a:rPr>
              <a:t>  </a:t>
            </a:r>
            <a:r>
              <a:rPr lang="th-TH" b="1" dirty="0" smtClean="0">
                <a:solidFill>
                  <a:srgbClr val="9900CC"/>
                </a:solidFill>
              </a:rPr>
              <a:t>                          </a:t>
            </a:r>
          </a:p>
          <a:p>
            <a:r>
              <a:rPr lang="th-TH" b="1" dirty="0">
                <a:solidFill>
                  <a:srgbClr val="9900CC"/>
                </a:solidFill>
              </a:rPr>
              <a:t> </a:t>
            </a:r>
            <a:r>
              <a:rPr lang="th-TH" b="1" dirty="0" smtClean="0">
                <a:solidFill>
                  <a:srgbClr val="9900CC"/>
                </a:solidFill>
              </a:rPr>
              <a:t>       </a:t>
            </a:r>
            <a:r>
              <a:rPr lang="en-US" b="1" dirty="0" smtClean="0">
                <a:solidFill>
                  <a:srgbClr val="FF0000"/>
                </a:solidFill>
              </a:rPr>
              <a:t>*</a:t>
            </a:r>
            <a:r>
              <a:rPr lang="en-US" b="1" dirty="0" smtClean="0">
                <a:solidFill>
                  <a:srgbClr val="9900CC"/>
                </a:solidFill>
              </a:rPr>
              <a:t>  </a:t>
            </a:r>
            <a:r>
              <a:rPr lang="th-TH" b="1" dirty="0" smtClean="0">
                <a:solidFill>
                  <a:srgbClr val="9900CC"/>
                </a:solidFill>
              </a:rPr>
              <a:t>แพทย์  </a:t>
            </a:r>
            <a:r>
              <a:rPr lang="en-US" b="1" dirty="0" smtClean="0">
                <a:solidFill>
                  <a:srgbClr val="0000FF"/>
                </a:solidFill>
              </a:rPr>
              <a:t>+</a:t>
            </a:r>
            <a:r>
              <a:rPr lang="en-US" b="1" dirty="0" smtClean="0">
                <a:solidFill>
                  <a:srgbClr val="9900CC"/>
                </a:solidFill>
              </a:rPr>
              <a:t>  </a:t>
            </a:r>
            <a:r>
              <a:rPr lang="th-TH" b="1" dirty="0" err="1" smtClean="0">
                <a:solidFill>
                  <a:srgbClr val="9900CC"/>
                </a:solidFill>
              </a:rPr>
              <a:t>พยบ</a:t>
            </a:r>
            <a:r>
              <a:rPr lang="en-US" b="1" dirty="0" smtClean="0">
                <a:solidFill>
                  <a:srgbClr val="9900CC"/>
                </a:solidFill>
              </a:rPr>
              <a:t>.</a:t>
            </a:r>
            <a:r>
              <a:rPr lang="th-TH" b="1" dirty="0" smtClean="0">
                <a:solidFill>
                  <a:srgbClr val="9900CC"/>
                </a:solidFill>
              </a:rPr>
              <a:t> </a:t>
            </a:r>
            <a:r>
              <a:rPr lang="en-US" b="1" dirty="0" smtClean="0">
                <a:solidFill>
                  <a:srgbClr val="9900CC"/>
                </a:solidFill>
              </a:rPr>
              <a:t> </a:t>
            </a:r>
            <a:r>
              <a:rPr lang="en-US" b="1" dirty="0" smtClean="0">
                <a:solidFill>
                  <a:srgbClr val="0000FF"/>
                </a:solidFill>
              </a:rPr>
              <a:t>+</a:t>
            </a:r>
            <a:r>
              <a:rPr lang="en-US" b="1" dirty="0" smtClean="0">
                <a:solidFill>
                  <a:srgbClr val="9900CC"/>
                </a:solidFill>
              </a:rPr>
              <a:t>  </a:t>
            </a:r>
            <a:r>
              <a:rPr lang="th-TH" b="1" dirty="0" smtClean="0">
                <a:solidFill>
                  <a:srgbClr val="9900CC"/>
                </a:solidFill>
              </a:rPr>
              <a:t>เภสัช</a:t>
            </a:r>
            <a:r>
              <a:rPr lang="en-US" b="1" dirty="0" smtClean="0">
                <a:solidFill>
                  <a:srgbClr val="9900CC"/>
                </a:solidFill>
              </a:rPr>
              <a:t>  </a:t>
            </a:r>
            <a:r>
              <a:rPr lang="en-US" b="1" dirty="0" smtClean="0">
                <a:solidFill>
                  <a:srgbClr val="0000FF"/>
                </a:solidFill>
              </a:rPr>
              <a:t>+</a:t>
            </a:r>
            <a:r>
              <a:rPr lang="th-TH" b="1" dirty="0" smtClean="0">
                <a:solidFill>
                  <a:srgbClr val="9900CC"/>
                </a:solidFill>
              </a:rPr>
              <a:t>  </a:t>
            </a:r>
            <a:r>
              <a:rPr lang="en-US" b="1" dirty="0" smtClean="0">
                <a:solidFill>
                  <a:srgbClr val="9900CC"/>
                </a:solidFill>
              </a:rPr>
              <a:t> </a:t>
            </a:r>
            <a:r>
              <a:rPr lang="th-TH" b="1" dirty="0" smtClean="0">
                <a:solidFill>
                  <a:srgbClr val="9900CC"/>
                </a:solidFill>
              </a:rPr>
              <a:t>นัก</a:t>
            </a:r>
            <a:r>
              <a:rPr lang="th-TH" b="1" dirty="0" smtClean="0">
                <a:solidFill>
                  <a:srgbClr val="9900CC"/>
                </a:solidFill>
              </a:rPr>
              <a:t>โภชนาการ </a:t>
            </a:r>
            <a:r>
              <a:rPr lang="th-TH" b="1" i="1" dirty="0" smtClean="0">
                <a:solidFill>
                  <a:srgbClr val="9900CC"/>
                </a:solidFill>
              </a:rPr>
              <a:t>หรือ </a:t>
            </a:r>
            <a:r>
              <a:rPr lang="th-TH" b="1" dirty="0" smtClean="0">
                <a:solidFill>
                  <a:srgbClr val="9900CC"/>
                </a:solidFill>
              </a:rPr>
              <a:t>นัก</a:t>
            </a:r>
            <a:r>
              <a:rPr lang="th-TH" b="1" dirty="0" smtClean="0">
                <a:solidFill>
                  <a:srgbClr val="9900CC"/>
                </a:solidFill>
              </a:rPr>
              <a:t>กำหนดอาหาร  </a:t>
            </a:r>
            <a:r>
              <a:rPr lang="en-US" b="1" dirty="0" smtClean="0">
                <a:solidFill>
                  <a:srgbClr val="9900CC"/>
                </a:solidFill>
              </a:rPr>
              <a:t>  </a:t>
            </a:r>
            <a:r>
              <a:rPr lang="th-TH" b="1" dirty="0" smtClean="0">
                <a:solidFill>
                  <a:srgbClr val="9900CC"/>
                </a:solidFill>
              </a:rPr>
              <a:t>            </a:t>
            </a:r>
          </a:p>
          <a:p>
            <a:r>
              <a:rPr lang="th-TH" b="1" i="1" dirty="0">
                <a:solidFill>
                  <a:srgbClr val="9900CC"/>
                </a:solidFill>
              </a:rPr>
              <a:t> </a:t>
            </a:r>
            <a:r>
              <a:rPr lang="th-TH" b="1" i="1" dirty="0" smtClean="0">
                <a:solidFill>
                  <a:srgbClr val="9900CC"/>
                </a:solidFill>
              </a:rPr>
              <a:t>                                         </a:t>
            </a:r>
            <a:r>
              <a:rPr lang="th-TH" b="1" i="1" u="sng" dirty="0" smtClean="0">
                <a:solidFill>
                  <a:srgbClr val="9900CC"/>
                </a:solidFill>
              </a:rPr>
              <a:t>หรือ</a:t>
            </a:r>
            <a:r>
              <a:rPr lang="th-TH" b="1" i="1" dirty="0" smtClean="0">
                <a:solidFill>
                  <a:srgbClr val="9900CC"/>
                </a:solidFill>
              </a:rPr>
              <a:t>    </a:t>
            </a:r>
            <a:r>
              <a:rPr lang="th-TH" b="1" u="sng" dirty="0" smtClean="0">
                <a:solidFill>
                  <a:srgbClr val="9900CC"/>
                </a:solidFill>
              </a:rPr>
              <a:t>ไม่</a:t>
            </a:r>
            <a:r>
              <a:rPr lang="th-TH" b="1" u="sng" dirty="0" smtClean="0">
                <a:solidFill>
                  <a:srgbClr val="9900CC"/>
                </a:solidFill>
              </a:rPr>
              <a:t>เต็มรูปแบบ</a:t>
            </a:r>
            <a:r>
              <a:rPr lang="th-TH" b="1" dirty="0" smtClean="0">
                <a:solidFill>
                  <a:srgbClr val="9900CC"/>
                </a:solidFill>
              </a:rPr>
              <a:t> </a:t>
            </a:r>
            <a:r>
              <a:rPr lang="en-US" b="1" dirty="0" smtClean="0">
                <a:solidFill>
                  <a:srgbClr val="9900CC"/>
                </a:solidFill>
              </a:rPr>
              <a:t> </a:t>
            </a:r>
            <a:r>
              <a:rPr lang="th-TH" b="1" dirty="0" smtClean="0">
                <a:solidFill>
                  <a:srgbClr val="9900CC"/>
                </a:solidFill>
              </a:rPr>
              <a:t>    เช่น </a:t>
            </a:r>
            <a:r>
              <a:rPr lang="th-TH" b="1" dirty="0" smtClean="0">
                <a:solidFill>
                  <a:srgbClr val="9900CC"/>
                </a:solidFill>
              </a:rPr>
              <a:t>ประกอบด้วย  </a:t>
            </a:r>
            <a:r>
              <a:rPr lang="th-TH" b="1" dirty="0" smtClean="0">
                <a:solidFill>
                  <a:srgbClr val="9900CC"/>
                </a:solidFill>
              </a:rPr>
              <a:t>                          </a:t>
            </a:r>
          </a:p>
          <a:p>
            <a:r>
              <a:rPr lang="th-TH" b="1" dirty="0">
                <a:solidFill>
                  <a:srgbClr val="9900CC"/>
                </a:solidFill>
              </a:rPr>
              <a:t> </a:t>
            </a:r>
            <a:r>
              <a:rPr lang="th-TH" b="1" dirty="0" smtClean="0">
                <a:solidFill>
                  <a:srgbClr val="9900CC"/>
                </a:solidFill>
              </a:rPr>
              <a:t>       </a:t>
            </a:r>
            <a:r>
              <a:rPr lang="en-US" b="1" dirty="0" smtClean="0">
                <a:solidFill>
                  <a:srgbClr val="FF0000"/>
                </a:solidFill>
              </a:rPr>
              <a:t>*</a:t>
            </a:r>
            <a:r>
              <a:rPr lang="en-US" b="1" dirty="0" smtClean="0">
                <a:solidFill>
                  <a:srgbClr val="9900CC"/>
                </a:solidFill>
              </a:rPr>
              <a:t>  </a:t>
            </a:r>
            <a:r>
              <a:rPr lang="th-TH" b="1" dirty="0" smtClean="0">
                <a:solidFill>
                  <a:srgbClr val="9900CC"/>
                </a:solidFill>
              </a:rPr>
              <a:t>แพทย์</a:t>
            </a:r>
            <a:r>
              <a:rPr lang="en-US" b="1" dirty="0">
                <a:solidFill>
                  <a:srgbClr val="9900CC"/>
                </a:solidFill>
              </a:rPr>
              <a:t> </a:t>
            </a:r>
            <a:r>
              <a:rPr lang="en-US" b="1" dirty="0" smtClean="0">
                <a:solidFill>
                  <a:srgbClr val="9900CC"/>
                </a:solidFill>
              </a:rPr>
              <a:t> </a:t>
            </a:r>
            <a:r>
              <a:rPr lang="en-US" b="1" dirty="0" smtClean="0">
                <a:solidFill>
                  <a:srgbClr val="0000FF"/>
                </a:solidFill>
              </a:rPr>
              <a:t>+</a:t>
            </a:r>
            <a:r>
              <a:rPr lang="th-TH" b="1" dirty="0" smtClean="0">
                <a:solidFill>
                  <a:srgbClr val="9900CC"/>
                </a:solidFill>
              </a:rPr>
              <a:t> </a:t>
            </a:r>
            <a:r>
              <a:rPr lang="en-US" b="1" dirty="0" smtClean="0">
                <a:solidFill>
                  <a:srgbClr val="9900CC"/>
                </a:solidFill>
              </a:rPr>
              <a:t> </a:t>
            </a:r>
            <a:r>
              <a:rPr lang="th-TH" b="1" dirty="0" err="1" smtClean="0">
                <a:solidFill>
                  <a:srgbClr val="9900CC"/>
                </a:solidFill>
              </a:rPr>
              <a:t>พยบ</a:t>
            </a:r>
            <a:r>
              <a:rPr lang="en-US" b="1" dirty="0">
                <a:solidFill>
                  <a:srgbClr val="9900CC"/>
                </a:solidFill>
              </a:rPr>
              <a:t>.</a:t>
            </a:r>
            <a:r>
              <a:rPr lang="en-US" b="1" dirty="0" smtClean="0">
                <a:solidFill>
                  <a:srgbClr val="9900CC"/>
                </a:solidFill>
              </a:rPr>
              <a:t>  </a:t>
            </a:r>
            <a:r>
              <a:rPr lang="en-US" b="1" dirty="0" smtClean="0">
                <a:solidFill>
                  <a:srgbClr val="0000FF"/>
                </a:solidFill>
              </a:rPr>
              <a:t>+</a:t>
            </a:r>
            <a:r>
              <a:rPr lang="th-TH" b="1" dirty="0" smtClean="0">
                <a:solidFill>
                  <a:srgbClr val="9900CC"/>
                </a:solidFill>
              </a:rPr>
              <a:t> </a:t>
            </a:r>
            <a:r>
              <a:rPr lang="en-US" b="1" dirty="0" smtClean="0">
                <a:solidFill>
                  <a:srgbClr val="9900CC"/>
                </a:solidFill>
              </a:rPr>
              <a:t> </a:t>
            </a:r>
            <a:r>
              <a:rPr lang="th-TH" b="1" dirty="0" smtClean="0">
                <a:solidFill>
                  <a:srgbClr val="9900CC"/>
                </a:solidFill>
              </a:rPr>
              <a:t>นักโภชนาการ</a:t>
            </a:r>
            <a:r>
              <a:rPr lang="en-US" b="1" dirty="0" smtClean="0">
                <a:solidFill>
                  <a:srgbClr val="9900CC"/>
                </a:solidFill>
              </a:rPr>
              <a:t>  </a:t>
            </a:r>
            <a:r>
              <a:rPr lang="th-TH" b="1" i="1" dirty="0" smtClean="0">
                <a:solidFill>
                  <a:srgbClr val="9900CC"/>
                </a:solidFill>
              </a:rPr>
              <a:t>หรือ</a:t>
            </a:r>
            <a:r>
              <a:rPr lang="en-US" b="1" dirty="0" smtClean="0">
                <a:solidFill>
                  <a:srgbClr val="9900CC"/>
                </a:solidFill>
              </a:rPr>
              <a:t>  </a:t>
            </a:r>
            <a:r>
              <a:rPr lang="th-TH" b="1" dirty="0" smtClean="0">
                <a:solidFill>
                  <a:srgbClr val="9900CC"/>
                </a:solidFill>
              </a:rPr>
              <a:t>นัก</a:t>
            </a:r>
            <a:r>
              <a:rPr lang="th-TH" b="1" dirty="0">
                <a:solidFill>
                  <a:srgbClr val="9900CC"/>
                </a:solidFill>
              </a:rPr>
              <a:t>กำหนด</a:t>
            </a:r>
            <a:r>
              <a:rPr lang="th-TH" b="1" dirty="0" smtClean="0">
                <a:solidFill>
                  <a:srgbClr val="9900CC"/>
                </a:solidFill>
              </a:rPr>
              <a:t>อาหาร) </a:t>
            </a:r>
            <a:r>
              <a:rPr lang="en-US" b="1" dirty="0" smtClean="0">
                <a:solidFill>
                  <a:srgbClr val="9900CC"/>
                </a:solidFill>
              </a:rPr>
              <a:t>    </a:t>
            </a:r>
            <a:r>
              <a:rPr lang="th-TH" b="1" i="1" dirty="0" smtClean="0">
                <a:solidFill>
                  <a:srgbClr val="9900CC"/>
                </a:solidFill>
              </a:rPr>
              <a:t>หรือ </a:t>
            </a:r>
            <a:r>
              <a:rPr lang="en-US" b="1" i="1" dirty="0" smtClean="0">
                <a:solidFill>
                  <a:srgbClr val="9900CC"/>
                </a:solidFill>
              </a:rPr>
              <a:t>  </a:t>
            </a:r>
            <a:r>
              <a:rPr lang="en-US" b="1" dirty="0" smtClean="0">
                <a:solidFill>
                  <a:srgbClr val="9900CC"/>
                </a:solidFill>
              </a:rPr>
              <a:t>                        </a:t>
            </a:r>
          </a:p>
          <a:p>
            <a:r>
              <a:rPr lang="en-US" b="1" dirty="0">
                <a:solidFill>
                  <a:srgbClr val="9900CC"/>
                </a:solidFill>
              </a:rPr>
              <a:t> </a:t>
            </a:r>
            <a:r>
              <a:rPr lang="en-US" b="1" dirty="0" smtClean="0">
                <a:solidFill>
                  <a:srgbClr val="9900CC"/>
                </a:solidFill>
              </a:rPr>
              <a:t>       </a:t>
            </a:r>
            <a:r>
              <a:rPr lang="en-US" b="1" dirty="0" smtClean="0">
                <a:solidFill>
                  <a:srgbClr val="FF0000"/>
                </a:solidFill>
              </a:rPr>
              <a:t>*</a:t>
            </a:r>
            <a:r>
              <a:rPr lang="en-US" b="1" dirty="0" smtClean="0">
                <a:solidFill>
                  <a:srgbClr val="9900CC"/>
                </a:solidFill>
              </a:rPr>
              <a:t>  </a:t>
            </a:r>
            <a:r>
              <a:rPr lang="th-TH" b="1" dirty="0" smtClean="0">
                <a:solidFill>
                  <a:srgbClr val="9900CC"/>
                </a:solidFill>
              </a:rPr>
              <a:t>แพทย์</a:t>
            </a:r>
            <a:r>
              <a:rPr lang="en-US" b="1" dirty="0" smtClean="0">
                <a:solidFill>
                  <a:srgbClr val="9900CC"/>
                </a:solidFill>
              </a:rPr>
              <a:t>  </a:t>
            </a:r>
            <a:r>
              <a:rPr lang="en-US" b="1" dirty="0" smtClean="0">
                <a:solidFill>
                  <a:srgbClr val="0000FF"/>
                </a:solidFill>
              </a:rPr>
              <a:t>+</a:t>
            </a:r>
            <a:r>
              <a:rPr lang="en-US" b="1" dirty="0" smtClean="0">
                <a:solidFill>
                  <a:srgbClr val="9900CC"/>
                </a:solidFill>
              </a:rPr>
              <a:t>  </a:t>
            </a:r>
            <a:r>
              <a:rPr lang="th-TH" b="1" dirty="0" err="1" smtClean="0">
                <a:solidFill>
                  <a:srgbClr val="9900CC"/>
                </a:solidFill>
              </a:rPr>
              <a:t>พยบ</a:t>
            </a:r>
            <a:r>
              <a:rPr lang="en-US" b="1" dirty="0">
                <a:solidFill>
                  <a:srgbClr val="9900CC"/>
                </a:solidFill>
              </a:rPr>
              <a:t>.</a:t>
            </a:r>
            <a:r>
              <a:rPr lang="th-TH" b="1" dirty="0" smtClean="0">
                <a:solidFill>
                  <a:srgbClr val="9900CC"/>
                </a:solidFill>
              </a:rPr>
              <a:t> </a:t>
            </a:r>
            <a:r>
              <a:rPr lang="th-TH" b="1" i="1" u="sng" dirty="0">
                <a:solidFill>
                  <a:srgbClr val="9900CC"/>
                </a:solidFill>
              </a:rPr>
              <a:t>หรือ</a:t>
            </a:r>
            <a:r>
              <a:rPr lang="th-TH" b="1" i="1" dirty="0">
                <a:solidFill>
                  <a:srgbClr val="9900CC"/>
                </a:solidFill>
              </a:rPr>
              <a:t>  </a:t>
            </a:r>
            <a:r>
              <a:rPr lang="th-TH" b="1" dirty="0">
                <a:solidFill>
                  <a:srgbClr val="9900CC"/>
                </a:solidFill>
              </a:rPr>
              <a:t>แพทย์  </a:t>
            </a:r>
            <a:r>
              <a:rPr lang="th-TH" sz="4000" b="1" dirty="0">
                <a:solidFill>
                  <a:srgbClr val="0000FF"/>
                </a:solidFill>
              </a:rPr>
              <a:t>+</a:t>
            </a:r>
            <a:r>
              <a:rPr lang="th-TH" b="1" i="1" dirty="0">
                <a:solidFill>
                  <a:srgbClr val="9900CC"/>
                </a:solidFill>
              </a:rPr>
              <a:t> </a:t>
            </a:r>
            <a:r>
              <a:rPr lang="en-US" b="1" dirty="0">
                <a:solidFill>
                  <a:srgbClr val="9900CC"/>
                </a:solidFill>
              </a:rPr>
              <a:t> </a:t>
            </a:r>
            <a:r>
              <a:rPr lang="th-TH" b="1" dirty="0" smtClean="0">
                <a:solidFill>
                  <a:srgbClr val="9900CC"/>
                </a:solidFill>
              </a:rPr>
              <a:t>นัก</a:t>
            </a:r>
            <a:r>
              <a:rPr lang="th-TH" b="1" dirty="0" smtClean="0">
                <a:solidFill>
                  <a:srgbClr val="9900CC"/>
                </a:solidFill>
              </a:rPr>
              <a:t>โภชนาการ</a:t>
            </a:r>
            <a:r>
              <a:rPr lang="en-US" b="1" dirty="0" smtClean="0">
                <a:solidFill>
                  <a:srgbClr val="9900CC"/>
                </a:solidFill>
              </a:rPr>
              <a:t> </a:t>
            </a:r>
            <a:r>
              <a:rPr lang="en-US" b="1" dirty="0" smtClean="0">
                <a:solidFill>
                  <a:srgbClr val="9900CC"/>
                </a:solidFill>
              </a:rPr>
              <a:t> </a:t>
            </a:r>
            <a:r>
              <a:rPr lang="th-TH" b="1" dirty="0" smtClean="0">
                <a:solidFill>
                  <a:srgbClr val="9900CC"/>
                </a:solidFill>
              </a:rPr>
              <a:t>(ตามแต่สภาวการณ์)</a:t>
            </a:r>
            <a:r>
              <a:rPr lang="en-US" b="1" dirty="0" smtClean="0">
                <a:solidFill>
                  <a:srgbClr val="9900CC"/>
                </a:solidFill>
              </a:rPr>
              <a:t>    </a:t>
            </a:r>
            <a:endParaRPr lang="en-US" b="1" dirty="0" smtClean="0">
              <a:solidFill>
                <a:srgbClr val="9900CC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7504" y="4925486"/>
            <a:ext cx="8964488" cy="1815882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6600"/>
                </a:solidFill>
              </a:rPr>
              <a:t>2.   </a:t>
            </a:r>
            <a:r>
              <a:rPr lang="th-TH" b="1" dirty="0" smtClean="0">
                <a:solidFill>
                  <a:srgbClr val="006600"/>
                </a:solidFill>
              </a:rPr>
              <a:t>หัวหน้า</a:t>
            </a:r>
            <a:r>
              <a:rPr lang="th-TH" b="1" dirty="0" smtClean="0">
                <a:solidFill>
                  <a:srgbClr val="006600"/>
                </a:solidFill>
              </a:rPr>
              <a:t>เขต</a:t>
            </a:r>
            <a:r>
              <a:rPr lang="en-US" b="1" dirty="0" smtClean="0">
                <a:solidFill>
                  <a:srgbClr val="006600"/>
                </a:solidFill>
              </a:rPr>
              <a:t> </a:t>
            </a:r>
            <a:r>
              <a:rPr lang="th-TH" b="1" i="1" u="sng" dirty="0" smtClean="0">
                <a:solidFill>
                  <a:srgbClr val="006600"/>
                </a:solidFill>
              </a:rPr>
              <a:t>หรือ</a:t>
            </a:r>
            <a:r>
              <a:rPr lang="en-US" b="1" i="1" dirty="0" smtClean="0">
                <a:solidFill>
                  <a:srgbClr val="006600"/>
                </a:solidFill>
              </a:rPr>
              <a:t> </a:t>
            </a:r>
            <a:r>
              <a:rPr lang="th-TH" b="1" dirty="0" smtClean="0">
                <a:solidFill>
                  <a:srgbClr val="006600"/>
                </a:solidFill>
              </a:rPr>
              <a:t>กลุ่มเครือข่าย  </a:t>
            </a:r>
            <a:r>
              <a:rPr lang="th-TH" b="1" dirty="0" smtClean="0">
                <a:solidFill>
                  <a:srgbClr val="006600"/>
                </a:solidFill>
              </a:rPr>
              <a:t>ทำ</a:t>
            </a:r>
            <a:r>
              <a:rPr lang="th-TH" b="1" dirty="0" smtClean="0">
                <a:solidFill>
                  <a:srgbClr val="006600"/>
                </a:solidFill>
              </a:rPr>
              <a:t>หน้าที่รับปรึกษา</a:t>
            </a:r>
            <a:r>
              <a:rPr lang="en-US" b="1" dirty="0" smtClean="0">
                <a:solidFill>
                  <a:srgbClr val="006600"/>
                </a:solidFill>
              </a:rPr>
              <a:t>-</a:t>
            </a:r>
            <a:r>
              <a:rPr lang="th-TH" b="1" dirty="0" smtClean="0">
                <a:solidFill>
                  <a:srgbClr val="006600"/>
                </a:solidFill>
              </a:rPr>
              <a:t>ประสานงาน</a:t>
            </a:r>
            <a:r>
              <a:rPr lang="en-US" b="1" dirty="0" smtClean="0">
                <a:solidFill>
                  <a:srgbClr val="006600"/>
                </a:solidFill>
              </a:rPr>
              <a:t>-</a:t>
            </a:r>
            <a:r>
              <a:rPr lang="th-TH" b="1" dirty="0" smtClean="0">
                <a:solidFill>
                  <a:srgbClr val="006600"/>
                </a:solidFill>
              </a:rPr>
              <a:t>จัดกิจกรรม</a:t>
            </a:r>
            <a:endParaRPr lang="en-US" b="1" dirty="0" smtClean="0">
              <a:solidFill>
                <a:srgbClr val="006600"/>
              </a:solidFill>
            </a:endParaRPr>
          </a:p>
          <a:p>
            <a:r>
              <a:rPr lang="en-US" b="1" dirty="0">
                <a:solidFill>
                  <a:srgbClr val="006600"/>
                </a:solidFill>
              </a:rPr>
              <a:t> </a:t>
            </a:r>
            <a:r>
              <a:rPr lang="en-US" b="1" dirty="0" smtClean="0">
                <a:solidFill>
                  <a:srgbClr val="006600"/>
                </a:solidFill>
              </a:rPr>
              <a:t>     </a:t>
            </a:r>
            <a:r>
              <a:rPr lang="th-TH" b="1" dirty="0" smtClean="0">
                <a:solidFill>
                  <a:srgbClr val="006600"/>
                </a:solidFill>
              </a:rPr>
              <a:t>วิชาการ</a:t>
            </a:r>
            <a:r>
              <a:rPr lang="en-US" b="1" dirty="0" smtClean="0">
                <a:solidFill>
                  <a:srgbClr val="006600"/>
                </a:solidFill>
              </a:rPr>
              <a:t>-</a:t>
            </a:r>
            <a:r>
              <a:rPr lang="th-TH" b="1" dirty="0" smtClean="0">
                <a:solidFill>
                  <a:srgbClr val="006600"/>
                </a:solidFill>
              </a:rPr>
              <a:t>รวบรวมข้อมูล  รายงาน </a:t>
            </a:r>
            <a:r>
              <a:rPr lang="th-TH" b="1" dirty="0" err="1" smtClean="0">
                <a:solidFill>
                  <a:srgbClr val="006600"/>
                </a:solidFill>
              </a:rPr>
              <a:t>สธ</a:t>
            </a:r>
            <a:r>
              <a:rPr lang="th-TH" b="1" dirty="0" smtClean="0">
                <a:solidFill>
                  <a:srgbClr val="006600"/>
                </a:solidFill>
              </a:rPr>
              <a:t>.  สรร</a:t>
            </a:r>
            <a:r>
              <a:rPr lang="th-TH" b="1" dirty="0">
                <a:solidFill>
                  <a:srgbClr val="006600"/>
                </a:solidFill>
              </a:rPr>
              <a:t>หา</a:t>
            </a:r>
            <a:r>
              <a:rPr lang="th-TH" b="1" dirty="0" smtClean="0">
                <a:solidFill>
                  <a:srgbClr val="006600"/>
                </a:solidFill>
              </a:rPr>
              <a:t>ทีม</a:t>
            </a:r>
            <a:r>
              <a:rPr lang="en-US" b="1" dirty="0" smtClean="0">
                <a:solidFill>
                  <a:srgbClr val="006600"/>
                </a:solidFill>
              </a:rPr>
              <a:t> </a:t>
            </a:r>
            <a:r>
              <a:rPr lang="th-TH" b="1" i="1" dirty="0" smtClean="0">
                <a:solidFill>
                  <a:srgbClr val="006600"/>
                </a:solidFill>
              </a:rPr>
              <a:t>หรือ</a:t>
            </a:r>
            <a:r>
              <a:rPr lang="en-US" b="1" dirty="0" smtClean="0">
                <a:solidFill>
                  <a:srgbClr val="006600"/>
                </a:solidFill>
              </a:rPr>
              <a:t> </a:t>
            </a:r>
            <a:r>
              <a:rPr lang="th-TH" b="1" dirty="0" smtClean="0">
                <a:solidFill>
                  <a:srgbClr val="006600"/>
                </a:solidFill>
              </a:rPr>
              <a:t>ผู้รับผิดชอบ</a:t>
            </a:r>
            <a:r>
              <a:rPr lang="th-TH" b="1" dirty="0">
                <a:solidFill>
                  <a:srgbClr val="006600"/>
                </a:solidFill>
              </a:rPr>
              <a:t>ประจำ</a:t>
            </a:r>
            <a:r>
              <a:rPr lang="th-TH" b="1" dirty="0" smtClean="0">
                <a:solidFill>
                  <a:srgbClr val="006600"/>
                </a:solidFill>
              </a:rPr>
              <a:t>เขต</a:t>
            </a:r>
          </a:p>
          <a:p>
            <a:r>
              <a:rPr lang="en-US" sz="2400" b="1" dirty="0" smtClean="0">
                <a:solidFill>
                  <a:srgbClr val="0000FF"/>
                </a:solidFill>
              </a:rPr>
              <a:t>3. </a:t>
            </a:r>
            <a:r>
              <a:rPr lang="en-US" sz="2400" b="1" dirty="0" smtClean="0">
                <a:solidFill>
                  <a:srgbClr val="0000FF"/>
                </a:solidFill>
              </a:rPr>
              <a:t>  </a:t>
            </a:r>
            <a:r>
              <a:rPr lang="th-TH" b="1" dirty="0" smtClean="0">
                <a:solidFill>
                  <a:srgbClr val="0000FF"/>
                </a:solidFill>
              </a:rPr>
              <a:t>หัวหน้า</a:t>
            </a:r>
            <a:r>
              <a:rPr lang="th-TH" b="1" dirty="0">
                <a:solidFill>
                  <a:srgbClr val="0000FF"/>
                </a:solidFill>
              </a:rPr>
              <a:t>เขต </a:t>
            </a:r>
            <a:r>
              <a:rPr lang="th-TH" b="1" i="1" dirty="0">
                <a:solidFill>
                  <a:srgbClr val="0000FF"/>
                </a:solidFill>
              </a:rPr>
              <a:t>หรือ</a:t>
            </a:r>
            <a:r>
              <a:rPr lang="th-TH" b="1" dirty="0">
                <a:solidFill>
                  <a:srgbClr val="0000FF"/>
                </a:solidFill>
              </a:rPr>
              <a:t> กลุ่มเครือข่าย </a:t>
            </a:r>
            <a:r>
              <a:rPr lang="th-TH" b="1" dirty="0" smtClean="0">
                <a:solidFill>
                  <a:srgbClr val="0000FF"/>
                </a:solidFill>
              </a:rPr>
              <a:t>วาง</a:t>
            </a:r>
            <a:r>
              <a:rPr lang="th-TH" b="1" dirty="0" smtClean="0">
                <a:solidFill>
                  <a:srgbClr val="0000FF"/>
                </a:solidFill>
              </a:rPr>
              <a:t>แนวทางปฏิบัติ</a:t>
            </a:r>
            <a:r>
              <a:rPr lang="en-US" b="1" dirty="0" smtClean="0">
                <a:solidFill>
                  <a:srgbClr val="0000FF"/>
                </a:solidFill>
              </a:rPr>
              <a:t>  </a:t>
            </a:r>
            <a:r>
              <a:rPr lang="th-TH" b="1" dirty="0" smtClean="0">
                <a:solidFill>
                  <a:srgbClr val="0000FF"/>
                </a:solidFill>
              </a:rPr>
              <a:t>เพื่อใช้</a:t>
            </a:r>
            <a:r>
              <a:rPr lang="th-TH" b="1" dirty="0" smtClean="0">
                <a:solidFill>
                  <a:srgbClr val="0000FF"/>
                </a:solidFill>
              </a:rPr>
              <a:t>ทรัพยากรร่วมกัน</a:t>
            </a:r>
          </a:p>
          <a:p>
            <a:r>
              <a:rPr lang="en-US" sz="2400" b="1" dirty="0" smtClean="0">
                <a:solidFill>
                  <a:srgbClr val="0000FF"/>
                </a:solidFill>
              </a:rPr>
              <a:t>4. </a:t>
            </a:r>
            <a:r>
              <a:rPr lang="en-US" sz="2400" b="1" dirty="0" smtClean="0">
                <a:solidFill>
                  <a:srgbClr val="0000FF"/>
                </a:solidFill>
              </a:rPr>
              <a:t>  </a:t>
            </a:r>
            <a:r>
              <a:rPr lang="th-TH" b="1" dirty="0" smtClean="0">
                <a:solidFill>
                  <a:srgbClr val="663300"/>
                </a:solidFill>
              </a:rPr>
              <a:t>หัวหน้า</a:t>
            </a:r>
            <a:r>
              <a:rPr lang="th-TH" b="1" dirty="0">
                <a:solidFill>
                  <a:srgbClr val="663300"/>
                </a:solidFill>
              </a:rPr>
              <a:t>เขต </a:t>
            </a:r>
            <a:r>
              <a:rPr lang="th-TH" b="1" dirty="0" smtClean="0">
                <a:solidFill>
                  <a:srgbClr val="663300"/>
                </a:solidFill>
              </a:rPr>
              <a:t>จัด</a:t>
            </a:r>
            <a:r>
              <a:rPr lang="th-TH" b="1" dirty="0" smtClean="0">
                <a:solidFill>
                  <a:srgbClr val="663300"/>
                </a:solidFill>
              </a:rPr>
              <a:t>รวบรวมผลการปฏิบัติ  เพื่อเป็นข้อมูลรวมของ</a:t>
            </a:r>
            <a:r>
              <a:rPr lang="en-US" b="1" dirty="0" smtClean="0">
                <a:solidFill>
                  <a:srgbClr val="663300"/>
                </a:solidFill>
              </a:rPr>
              <a:t> </a:t>
            </a:r>
            <a:r>
              <a:rPr lang="th-TH" b="1" dirty="0" smtClean="0">
                <a:solidFill>
                  <a:srgbClr val="663300"/>
                </a:solidFill>
              </a:rPr>
              <a:t>เขต </a:t>
            </a:r>
            <a:r>
              <a:rPr lang="th-TH" b="1" i="1" dirty="0" smtClean="0">
                <a:solidFill>
                  <a:srgbClr val="663300"/>
                </a:solidFill>
              </a:rPr>
              <a:t>หรือ</a:t>
            </a:r>
            <a:r>
              <a:rPr lang="th-TH" b="1" dirty="0" smtClean="0">
                <a:solidFill>
                  <a:srgbClr val="663300"/>
                </a:solidFill>
              </a:rPr>
              <a:t> ประเทศ</a:t>
            </a:r>
            <a:endParaRPr lang="th-TH" b="1" dirty="0">
              <a:solidFill>
                <a:srgbClr val="66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0954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81795" y="404664"/>
            <a:ext cx="7909156" cy="175432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0000FF"/>
                </a:solidFill>
              </a:rPr>
              <a:t>    </a:t>
            </a:r>
            <a:r>
              <a:rPr lang="th-TH" sz="3600" b="1" dirty="0" smtClean="0">
                <a:solidFill>
                  <a:srgbClr val="0000FF"/>
                </a:solidFill>
              </a:rPr>
              <a:t>  </a:t>
            </a:r>
            <a:r>
              <a:rPr lang="th-TH" sz="3600" b="1" dirty="0" smtClean="0">
                <a:solidFill>
                  <a:srgbClr val="0000FF"/>
                </a:solidFill>
              </a:rPr>
              <a:t>ระบบ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th-TH" sz="3600" b="1" dirty="0" smtClean="0">
                <a:solidFill>
                  <a:srgbClr val="0000FF"/>
                </a:solidFill>
              </a:rPr>
              <a:t>การ</a:t>
            </a:r>
            <a:r>
              <a:rPr lang="th-TH" sz="3600" b="1" dirty="0">
                <a:solidFill>
                  <a:srgbClr val="0000FF"/>
                </a:solidFill>
              </a:rPr>
              <a:t>ดูแล</a:t>
            </a:r>
            <a:r>
              <a:rPr lang="th-TH" sz="3600" b="1" dirty="0" err="1" smtClean="0">
                <a:solidFill>
                  <a:srgbClr val="0000FF"/>
                </a:solidFill>
              </a:rPr>
              <a:t>รักษาผป</a:t>
            </a:r>
            <a:r>
              <a:rPr lang="th-TH" sz="3600" b="1" dirty="0" smtClean="0">
                <a:solidFill>
                  <a:srgbClr val="0000FF"/>
                </a:solidFill>
              </a:rPr>
              <a:t>.</a:t>
            </a:r>
            <a:r>
              <a:rPr lang="en-US" sz="3600" b="1" dirty="0" smtClean="0">
                <a:solidFill>
                  <a:srgbClr val="0000FF"/>
                </a:solidFill>
              </a:rPr>
              <a:t>  </a:t>
            </a:r>
            <a:r>
              <a:rPr lang="th-TH" sz="3600" b="1" dirty="0" smtClean="0">
                <a:solidFill>
                  <a:srgbClr val="0000FF"/>
                </a:solidFill>
              </a:rPr>
              <a:t>ด้าน</a:t>
            </a:r>
            <a:r>
              <a:rPr lang="th-TH" sz="3600" b="1" dirty="0" err="1">
                <a:solidFill>
                  <a:srgbClr val="0000FF"/>
                </a:solidFill>
              </a:rPr>
              <a:t>โภชน</a:t>
            </a:r>
            <a:r>
              <a:rPr lang="th-TH" sz="3600" b="1" dirty="0" smtClean="0">
                <a:solidFill>
                  <a:srgbClr val="0000FF"/>
                </a:solidFill>
              </a:rPr>
              <a:t>บำบัด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th-TH" sz="3600" b="1" dirty="0" smtClean="0">
                <a:solidFill>
                  <a:srgbClr val="0000FF"/>
                </a:solidFill>
              </a:rPr>
              <a:t>ใน</a:t>
            </a:r>
            <a:r>
              <a:rPr lang="th-TH" sz="3600" b="1" dirty="0">
                <a:solidFill>
                  <a:srgbClr val="0000FF"/>
                </a:solidFill>
              </a:rPr>
              <a:t>รพ. </a:t>
            </a:r>
            <a:r>
              <a:rPr lang="th-TH" sz="3600" b="1" dirty="0" smtClean="0">
                <a:solidFill>
                  <a:srgbClr val="0000FF"/>
                </a:solidFill>
              </a:rPr>
              <a:t>  </a:t>
            </a:r>
            <a:endParaRPr lang="en-US" sz="3600" b="1" dirty="0" smtClean="0">
              <a:solidFill>
                <a:srgbClr val="0000FF"/>
              </a:solidFill>
            </a:endParaRPr>
          </a:p>
          <a:p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th-TH" sz="3600" b="1" dirty="0" smtClean="0">
                <a:solidFill>
                  <a:srgbClr val="0000FF"/>
                </a:solidFill>
              </a:rPr>
              <a:t>   โดยทฤษฎีแล้ว จะ</a:t>
            </a:r>
            <a:r>
              <a:rPr lang="th-TH" sz="3600" b="1" u="sng" dirty="0" smtClean="0">
                <a:solidFill>
                  <a:srgbClr val="0000FF"/>
                </a:solidFill>
              </a:rPr>
              <a:t>จำแนกหน้าที่</a:t>
            </a:r>
            <a:r>
              <a:rPr lang="th-TH" sz="3600" b="1" dirty="0" smtClean="0">
                <a:solidFill>
                  <a:srgbClr val="0000FF"/>
                </a:solidFill>
              </a:rPr>
              <a:t>ความรับผิดชอบ</a:t>
            </a:r>
            <a:r>
              <a:rPr lang="th-TH" sz="3600" b="1" dirty="0">
                <a:solidFill>
                  <a:srgbClr val="0000FF"/>
                </a:solidFill>
              </a:rPr>
              <a:t> </a:t>
            </a:r>
            <a:r>
              <a:rPr lang="th-TH" sz="3600" b="1" i="1" dirty="0" smtClean="0">
                <a:solidFill>
                  <a:srgbClr val="0000FF"/>
                </a:solidFill>
              </a:rPr>
              <a:t>ของ</a:t>
            </a:r>
            <a:endParaRPr lang="en-US" sz="3600" b="1" i="1" dirty="0" smtClean="0">
              <a:solidFill>
                <a:srgbClr val="0000FF"/>
              </a:solidFill>
            </a:endParaRPr>
          </a:p>
          <a:p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th-TH" sz="3600" b="1" dirty="0" smtClean="0">
                <a:solidFill>
                  <a:srgbClr val="0000FF"/>
                </a:solidFill>
              </a:rPr>
              <a:t> บุคลากร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th-TH" sz="3600" b="1" i="1" dirty="0" smtClean="0">
                <a:solidFill>
                  <a:srgbClr val="0000FF"/>
                </a:solidFill>
              </a:rPr>
              <a:t>หรือ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th-TH" sz="3600" b="1" dirty="0" smtClean="0">
                <a:solidFill>
                  <a:srgbClr val="0000FF"/>
                </a:solidFill>
              </a:rPr>
              <a:t>ทีม</a:t>
            </a:r>
            <a:r>
              <a:rPr lang="th-TH" sz="3600" b="1" dirty="0" err="1" smtClean="0">
                <a:solidFill>
                  <a:srgbClr val="0000FF"/>
                </a:solidFill>
              </a:rPr>
              <a:t>โภชน</a:t>
            </a:r>
            <a:r>
              <a:rPr lang="th-TH" sz="3600" b="1" dirty="0" smtClean="0">
                <a:solidFill>
                  <a:srgbClr val="0000FF"/>
                </a:solidFill>
              </a:rPr>
              <a:t>บำบัด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th-TH" sz="3600" b="1" dirty="0" smtClean="0">
                <a:solidFill>
                  <a:srgbClr val="0000FF"/>
                </a:solidFill>
              </a:rPr>
              <a:t>ในแต่ละส่วนที่เกี่ยวข้อง  </a:t>
            </a:r>
            <a:endParaRPr lang="en-US" sz="3600" b="1" dirty="0" smtClean="0">
              <a:solidFill>
                <a:srgbClr val="0000FF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50417" y="2394754"/>
            <a:ext cx="7312278" cy="175432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h-TH" sz="3600" b="1" dirty="0" smtClean="0">
                <a:solidFill>
                  <a:srgbClr val="9900CC"/>
                </a:solidFill>
              </a:rPr>
              <a:t> </a:t>
            </a:r>
            <a:r>
              <a:rPr lang="th-TH" sz="3600" b="1" dirty="0" smtClean="0">
                <a:solidFill>
                  <a:srgbClr val="9900CC"/>
                </a:solidFill>
              </a:rPr>
              <a:t>แต่</a:t>
            </a:r>
            <a:r>
              <a:rPr lang="th-TH" sz="3600" b="1" dirty="0" smtClean="0">
                <a:solidFill>
                  <a:srgbClr val="9900CC"/>
                </a:solidFill>
              </a:rPr>
              <a:t>ใน</a:t>
            </a:r>
            <a:r>
              <a:rPr lang="th-TH" sz="3600" b="1" u="sng" dirty="0" smtClean="0">
                <a:solidFill>
                  <a:srgbClr val="9900CC"/>
                </a:solidFill>
              </a:rPr>
              <a:t>ชีวิต</a:t>
            </a:r>
            <a:r>
              <a:rPr lang="th-TH" sz="3600" b="1" u="sng" dirty="0" smtClean="0">
                <a:solidFill>
                  <a:srgbClr val="9900CC"/>
                </a:solidFill>
              </a:rPr>
              <a:t>จริง</a:t>
            </a:r>
            <a:r>
              <a:rPr lang="en-US" sz="3600" b="1" dirty="0" smtClean="0">
                <a:solidFill>
                  <a:srgbClr val="9900CC"/>
                </a:solidFill>
              </a:rPr>
              <a:t>  </a:t>
            </a:r>
            <a:r>
              <a:rPr lang="th-TH" sz="3600" b="1" dirty="0" smtClean="0">
                <a:solidFill>
                  <a:srgbClr val="9900CC"/>
                </a:solidFill>
              </a:rPr>
              <a:t>ภาค</a:t>
            </a:r>
            <a:r>
              <a:rPr lang="th-TH" sz="3600" b="1" dirty="0" err="1" smtClean="0">
                <a:solidFill>
                  <a:srgbClr val="9900CC"/>
                </a:solidFill>
              </a:rPr>
              <a:t>ปฎิบัติ</a:t>
            </a:r>
            <a:r>
              <a:rPr lang="th-TH" sz="3600" b="1" dirty="0" smtClean="0">
                <a:solidFill>
                  <a:srgbClr val="9900CC"/>
                </a:solidFill>
              </a:rPr>
              <a:t>  จะหาโรงพยาบาล</a:t>
            </a:r>
            <a:r>
              <a:rPr lang="en-US" sz="3600" b="1" dirty="0" smtClean="0">
                <a:solidFill>
                  <a:srgbClr val="9900CC"/>
                </a:solidFill>
              </a:rPr>
              <a:t> </a:t>
            </a:r>
            <a:r>
              <a:rPr lang="th-TH" sz="3600" b="1" i="1" dirty="0" smtClean="0">
                <a:solidFill>
                  <a:srgbClr val="9900CC"/>
                </a:solidFill>
              </a:rPr>
              <a:t>หรือ</a:t>
            </a:r>
            <a:endParaRPr lang="en-US" sz="3600" b="1" i="1" dirty="0" smtClean="0">
              <a:solidFill>
                <a:srgbClr val="9900CC"/>
              </a:solidFill>
            </a:endParaRPr>
          </a:p>
          <a:p>
            <a:r>
              <a:rPr lang="en-US" sz="3600" b="1" dirty="0">
                <a:solidFill>
                  <a:srgbClr val="9900CC"/>
                </a:solidFill>
              </a:rPr>
              <a:t> </a:t>
            </a:r>
            <a:r>
              <a:rPr lang="en-US" sz="3600" b="1" dirty="0" smtClean="0">
                <a:solidFill>
                  <a:srgbClr val="9900CC"/>
                </a:solidFill>
              </a:rPr>
              <a:t> </a:t>
            </a:r>
            <a:r>
              <a:rPr lang="th-TH" sz="3600" b="1" dirty="0" smtClean="0">
                <a:solidFill>
                  <a:srgbClr val="9900CC"/>
                </a:solidFill>
              </a:rPr>
              <a:t>สถาบัน</a:t>
            </a:r>
            <a:r>
              <a:rPr lang="th-TH" sz="3600" b="1" dirty="0" smtClean="0">
                <a:solidFill>
                  <a:srgbClr val="9900CC"/>
                </a:solidFill>
              </a:rPr>
              <a:t>ที่มีความ</a:t>
            </a:r>
            <a:r>
              <a:rPr lang="th-TH" sz="3600" b="1" dirty="0" smtClean="0">
                <a:solidFill>
                  <a:srgbClr val="9900CC"/>
                </a:solidFill>
              </a:rPr>
              <a:t>พร้อม</a:t>
            </a:r>
            <a:r>
              <a:rPr lang="en-US" sz="3600" b="1" dirty="0" smtClean="0">
                <a:solidFill>
                  <a:srgbClr val="9900CC"/>
                </a:solidFill>
              </a:rPr>
              <a:t> </a:t>
            </a:r>
            <a:r>
              <a:rPr lang="th-TH" sz="3600" b="1" dirty="0" smtClean="0">
                <a:solidFill>
                  <a:srgbClr val="9900CC"/>
                </a:solidFill>
              </a:rPr>
              <a:t>ตาม</a:t>
            </a:r>
            <a:r>
              <a:rPr lang="th-TH" sz="3600" b="1" dirty="0" smtClean="0">
                <a:solidFill>
                  <a:srgbClr val="9900CC"/>
                </a:solidFill>
              </a:rPr>
              <a:t>อุดมคติ</a:t>
            </a:r>
            <a:r>
              <a:rPr lang="th-TH" sz="3600" b="1" dirty="0" smtClean="0">
                <a:solidFill>
                  <a:srgbClr val="9900CC"/>
                </a:solidFill>
              </a:rPr>
              <a:t>เช่นนี้</a:t>
            </a:r>
            <a:r>
              <a:rPr lang="en-US" sz="3600" b="1" dirty="0" smtClean="0">
                <a:solidFill>
                  <a:srgbClr val="9900CC"/>
                </a:solidFill>
              </a:rPr>
              <a:t> </a:t>
            </a:r>
            <a:r>
              <a:rPr lang="th-TH" sz="3600" b="1" dirty="0" smtClean="0">
                <a:solidFill>
                  <a:srgbClr val="9900CC"/>
                </a:solidFill>
              </a:rPr>
              <a:t>ได้</a:t>
            </a:r>
            <a:r>
              <a:rPr lang="th-TH" sz="3600" b="1" dirty="0" smtClean="0">
                <a:solidFill>
                  <a:srgbClr val="9900CC"/>
                </a:solidFill>
              </a:rPr>
              <a:t>ที่ไหน  </a:t>
            </a:r>
            <a:endParaRPr lang="en-US" sz="3600" b="1" dirty="0" smtClean="0">
              <a:solidFill>
                <a:srgbClr val="9900CC"/>
              </a:solidFill>
            </a:endParaRPr>
          </a:p>
          <a:p>
            <a:r>
              <a:rPr lang="en-US" sz="3600" b="1" dirty="0">
                <a:solidFill>
                  <a:srgbClr val="9900CC"/>
                </a:solidFill>
              </a:rPr>
              <a:t> </a:t>
            </a:r>
            <a:r>
              <a:rPr lang="en-US" sz="3600" b="1" dirty="0" smtClean="0">
                <a:solidFill>
                  <a:srgbClr val="9900CC"/>
                </a:solidFill>
              </a:rPr>
              <a:t> </a:t>
            </a:r>
            <a:r>
              <a:rPr lang="th-TH" sz="3600" b="1" dirty="0" smtClean="0">
                <a:solidFill>
                  <a:srgbClr val="9900CC"/>
                </a:solidFill>
              </a:rPr>
              <a:t>   </a:t>
            </a:r>
            <a:r>
              <a:rPr lang="th-TH" sz="3600" b="1" dirty="0" smtClean="0">
                <a:solidFill>
                  <a:srgbClr val="9900CC"/>
                </a:solidFill>
              </a:rPr>
              <a:t>แต่</a:t>
            </a:r>
            <a:r>
              <a:rPr lang="th-TH" sz="3600" b="1" dirty="0" smtClean="0">
                <a:solidFill>
                  <a:srgbClr val="9900CC"/>
                </a:solidFill>
              </a:rPr>
              <a:t>เรา สามารถ</a:t>
            </a:r>
            <a:r>
              <a:rPr lang="th-TH" sz="3600" b="1" dirty="0" smtClean="0">
                <a:solidFill>
                  <a:srgbClr val="9900CC"/>
                </a:solidFill>
              </a:rPr>
              <a:t>ทำ</a:t>
            </a:r>
            <a:r>
              <a:rPr lang="th-TH" sz="3600" b="1" dirty="0" smtClean="0">
                <a:solidFill>
                  <a:srgbClr val="9900CC"/>
                </a:solidFill>
              </a:rPr>
              <a:t>ได้ ถ้า</a:t>
            </a:r>
            <a:r>
              <a:rPr lang="th-TH" sz="3600" b="1" dirty="0" smtClean="0">
                <a:solidFill>
                  <a:srgbClr val="9900CC"/>
                </a:solidFill>
              </a:rPr>
              <a:t>เรา ร่วม</a:t>
            </a:r>
            <a:r>
              <a:rPr lang="th-TH" sz="3600" b="1" dirty="0" smtClean="0">
                <a:solidFill>
                  <a:srgbClr val="9900CC"/>
                </a:solidFill>
              </a:rPr>
              <a:t>แรงร่วมใจกัน</a:t>
            </a:r>
            <a:endParaRPr lang="th-TH" sz="3600" b="1" dirty="0">
              <a:solidFill>
                <a:srgbClr val="9900CC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95536" y="4361036"/>
            <a:ext cx="8424936" cy="2308324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h-TH" sz="3600" b="1" dirty="0" smtClean="0">
                <a:solidFill>
                  <a:srgbClr val="006600"/>
                </a:solidFill>
              </a:rPr>
              <a:t>               </a:t>
            </a:r>
            <a:r>
              <a:rPr lang="th-TH" sz="3600" b="1" dirty="0" smtClean="0">
                <a:solidFill>
                  <a:srgbClr val="006600"/>
                </a:solidFill>
              </a:rPr>
              <a:t>  จึง</a:t>
            </a:r>
            <a:r>
              <a:rPr lang="th-TH" sz="3600" b="1" dirty="0" smtClean="0">
                <a:solidFill>
                  <a:srgbClr val="006600"/>
                </a:solidFill>
              </a:rPr>
              <a:t>ขอเชิญชวนพวกเรา</a:t>
            </a:r>
            <a:r>
              <a:rPr lang="en-US" sz="3600" b="1" dirty="0" smtClean="0">
                <a:solidFill>
                  <a:srgbClr val="006600"/>
                </a:solidFill>
              </a:rPr>
              <a:t>  </a:t>
            </a:r>
            <a:r>
              <a:rPr lang="th-TH" sz="3600" b="1" dirty="0" smtClean="0">
                <a:solidFill>
                  <a:srgbClr val="006600"/>
                </a:solidFill>
              </a:rPr>
              <a:t>ให้มา</a:t>
            </a:r>
            <a:r>
              <a:rPr lang="th-TH" sz="3600" b="1" dirty="0" err="1" smtClean="0">
                <a:solidFill>
                  <a:srgbClr val="006600"/>
                </a:solidFill>
              </a:rPr>
              <a:t>สร้างสรร</a:t>
            </a:r>
            <a:r>
              <a:rPr lang="en-US" sz="3600" b="1" dirty="0" smtClean="0">
                <a:solidFill>
                  <a:srgbClr val="006600"/>
                </a:solidFill>
              </a:rPr>
              <a:t>                    </a:t>
            </a:r>
          </a:p>
          <a:p>
            <a:r>
              <a:rPr lang="th-TH" sz="3600" b="1" dirty="0" smtClean="0">
                <a:solidFill>
                  <a:srgbClr val="006600"/>
                </a:solidFill>
              </a:rPr>
              <a:t>การปฏิบัติร่วมกัน เกื้อกูลซึ่งกันและกัน </a:t>
            </a:r>
            <a:r>
              <a:rPr lang="th-TH" sz="3600" b="1" i="1" dirty="0" smtClean="0">
                <a:solidFill>
                  <a:srgbClr val="006600"/>
                </a:solidFill>
              </a:rPr>
              <a:t>ของ</a:t>
            </a:r>
            <a:r>
              <a:rPr lang="th-TH" sz="3600" b="1" dirty="0" smtClean="0">
                <a:solidFill>
                  <a:srgbClr val="006600"/>
                </a:solidFill>
              </a:rPr>
              <a:t> </a:t>
            </a:r>
            <a:r>
              <a:rPr lang="th-TH" sz="3600" b="1" dirty="0" err="1" smtClean="0">
                <a:solidFill>
                  <a:srgbClr val="006600"/>
                </a:solidFill>
              </a:rPr>
              <a:t>สห</a:t>
            </a:r>
            <a:r>
              <a:rPr lang="th-TH" sz="3600" b="1" dirty="0" smtClean="0">
                <a:solidFill>
                  <a:srgbClr val="006600"/>
                </a:solidFill>
              </a:rPr>
              <a:t>สาขาวิชาชีพ     </a:t>
            </a:r>
          </a:p>
          <a:p>
            <a:r>
              <a:rPr lang="th-TH" sz="3600" b="1" dirty="0">
                <a:solidFill>
                  <a:srgbClr val="006600"/>
                </a:solidFill>
              </a:rPr>
              <a:t> </a:t>
            </a:r>
            <a:r>
              <a:rPr lang="th-TH" sz="3600" b="1" dirty="0" smtClean="0">
                <a:solidFill>
                  <a:srgbClr val="006600"/>
                </a:solidFill>
              </a:rPr>
              <a:t>        </a:t>
            </a:r>
            <a:r>
              <a:rPr lang="th-TH" sz="3600" b="1" dirty="0" smtClean="0">
                <a:solidFill>
                  <a:srgbClr val="006600"/>
                </a:solidFill>
              </a:rPr>
              <a:t>ให้เหมาะสม  </a:t>
            </a:r>
            <a:r>
              <a:rPr lang="th-TH" sz="3600" b="1" i="1" dirty="0" smtClean="0">
                <a:solidFill>
                  <a:srgbClr val="006600"/>
                </a:solidFill>
              </a:rPr>
              <a:t>กับ </a:t>
            </a:r>
            <a:r>
              <a:rPr lang="th-TH" sz="3600" b="1" dirty="0" smtClean="0">
                <a:solidFill>
                  <a:srgbClr val="006600"/>
                </a:solidFill>
              </a:rPr>
              <a:t> สภาวการณ์</a:t>
            </a:r>
            <a:r>
              <a:rPr lang="en-US" sz="3600" b="1" dirty="0" smtClean="0">
                <a:solidFill>
                  <a:srgbClr val="006600"/>
                </a:solidFill>
              </a:rPr>
              <a:t> </a:t>
            </a:r>
            <a:r>
              <a:rPr lang="th-TH" sz="3600" b="1" dirty="0" smtClean="0">
                <a:solidFill>
                  <a:srgbClr val="006600"/>
                </a:solidFill>
              </a:rPr>
              <a:t> </a:t>
            </a:r>
            <a:r>
              <a:rPr lang="th-TH" sz="3600" b="1" i="1" dirty="0" smtClean="0">
                <a:solidFill>
                  <a:srgbClr val="006600"/>
                </a:solidFill>
              </a:rPr>
              <a:t>ของ</a:t>
            </a:r>
            <a:r>
              <a:rPr lang="en-US" sz="3600" b="1" dirty="0" smtClean="0">
                <a:solidFill>
                  <a:srgbClr val="006600"/>
                </a:solidFill>
              </a:rPr>
              <a:t> </a:t>
            </a:r>
            <a:r>
              <a:rPr lang="th-TH" sz="3600" b="1" dirty="0" smtClean="0">
                <a:solidFill>
                  <a:srgbClr val="006600"/>
                </a:solidFill>
              </a:rPr>
              <a:t>องค์กร</a:t>
            </a:r>
            <a:r>
              <a:rPr lang="en-US" sz="3600" b="1" dirty="0" smtClean="0">
                <a:solidFill>
                  <a:srgbClr val="006600"/>
                </a:solidFill>
              </a:rPr>
              <a:t> </a:t>
            </a:r>
            <a:r>
              <a:rPr lang="th-TH" sz="3600" b="1" dirty="0" smtClean="0">
                <a:solidFill>
                  <a:srgbClr val="006600"/>
                </a:solidFill>
              </a:rPr>
              <a:t>นั้นๆ       </a:t>
            </a:r>
          </a:p>
          <a:p>
            <a:r>
              <a:rPr lang="th-TH" sz="3600" b="1" dirty="0">
                <a:solidFill>
                  <a:srgbClr val="006600"/>
                </a:solidFill>
              </a:rPr>
              <a:t> </a:t>
            </a:r>
            <a:r>
              <a:rPr lang="th-TH" sz="3600" b="1" dirty="0" smtClean="0">
                <a:solidFill>
                  <a:srgbClr val="006600"/>
                </a:solidFill>
              </a:rPr>
              <a:t> โดย</a:t>
            </a:r>
            <a:r>
              <a:rPr lang="th-TH" sz="3600" b="1" dirty="0" smtClean="0">
                <a:solidFill>
                  <a:srgbClr val="006600"/>
                </a:solidFill>
              </a:rPr>
              <a:t>ยึดถือ </a:t>
            </a:r>
            <a:r>
              <a:rPr lang="th-TH" sz="3600" b="1" dirty="0" err="1" smtClean="0">
                <a:solidFill>
                  <a:srgbClr val="006600"/>
                </a:solidFill>
              </a:rPr>
              <a:t>ผป</a:t>
            </a:r>
            <a:r>
              <a:rPr lang="th-TH" sz="3600" b="1" dirty="0" smtClean="0">
                <a:solidFill>
                  <a:srgbClr val="006600"/>
                </a:solidFill>
              </a:rPr>
              <a:t>. เป็น</a:t>
            </a:r>
            <a:r>
              <a:rPr lang="th-TH" sz="3600" b="1" dirty="0" smtClean="0">
                <a:solidFill>
                  <a:srgbClr val="006600"/>
                </a:solidFill>
              </a:rPr>
              <a:t>สำคัญ ให้เป็น</a:t>
            </a:r>
            <a:r>
              <a:rPr lang="th-TH" sz="3600" b="1" dirty="0" smtClean="0">
                <a:solidFill>
                  <a:srgbClr val="006600"/>
                </a:solidFill>
              </a:rPr>
              <a:t>ต้นแบบ ของ</a:t>
            </a:r>
            <a:r>
              <a:rPr lang="th-TH" sz="3600" b="1" dirty="0" smtClean="0">
                <a:solidFill>
                  <a:srgbClr val="006600"/>
                </a:solidFill>
              </a:rPr>
              <a:t>ประเทศไทย</a:t>
            </a:r>
            <a:endParaRPr lang="th-TH" sz="3600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0001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533400"/>
            <a:ext cx="8077200" cy="1905000"/>
          </a:xfrm>
        </p:spPr>
        <p:txBody>
          <a:bodyPr/>
          <a:lstStyle/>
          <a:p>
            <a:r>
              <a:rPr lang="en-US" sz="10600" b="1" dirty="0" smtClean="0">
                <a:solidFill>
                  <a:srgbClr val="0000FF"/>
                </a:solidFill>
              </a:rPr>
              <a:t>conclusion</a:t>
            </a:r>
            <a:endParaRPr lang="en-US" sz="3600" dirty="0" smtClean="0">
              <a:solidFill>
                <a:srgbClr val="0000FF"/>
              </a:solidFill>
            </a:endParaRPr>
          </a:p>
        </p:txBody>
      </p:sp>
      <p:pic>
        <p:nvPicPr>
          <p:cNvPr id="121859" name="Picture 3" descr="CMPNG0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2667000"/>
            <a:ext cx="46482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1860" name="Freeform 4"/>
          <p:cNvSpPr>
            <a:spLocks/>
          </p:cNvSpPr>
          <p:nvPr/>
        </p:nvSpPr>
        <p:spPr bwMode="auto">
          <a:xfrm>
            <a:off x="452438" y="260350"/>
            <a:ext cx="8072437" cy="2684463"/>
          </a:xfrm>
          <a:custGeom>
            <a:avLst/>
            <a:gdLst>
              <a:gd name="T0" fmla="*/ 2147483647 w 5085"/>
              <a:gd name="T1" fmla="*/ 2147483647 h 1691"/>
              <a:gd name="T2" fmla="*/ 2147483647 w 5085"/>
              <a:gd name="T3" fmla="*/ 2147483647 h 1691"/>
              <a:gd name="T4" fmla="*/ 2147483647 w 5085"/>
              <a:gd name="T5" fmla="*/ 2147483647 h 1691"/>
              <a:gd name="T6" fmla="*/ 2147483647 w 5085"/>
              <a:gd name="T7" fmla="*/ 2147483647 h 1691"/>
              <a:gd name="T8" fmla="*/ 2147483647 w 5085"/>
              <a:gd name="T9" fmla="*/ 2147483647 h 1691"/>
              <a:gd name="T10" fmla="*/ 2147483647 w 5085"/>
              <a:gd name="T11" fmla="*/ 2147483647 h 1691"/>
              <a:gd name="T12" fmla="*/ 2147483647 w 5085"/>
              <a:gd name="T13" fmla="*/ 2147483647 h 1691"/>
              <a:gd name="T14" fmla="*/ 2147483647 w 5085"/>
              <a:gd name="T15" fmla="*/ 2147483647 h 1691"/>
              <a:gd name="T16" fmla="*/ 2147483647 w 5085"/>
              <a:gd name="T17" fmla="*/ 2147483647 h 1691"/>
              <a:gd name="T18" fmla="*/ 2147483647 w 5085"/>
              <a:gd name="T19" fmla="*/ 2147483647 h 1691"/>
              <a:gd name="T20" fmla="*/ 2147483647 w 5085"/>
              <a:gd name="T21" fmla="*/ 2147483647 h 1691"/>
              <a:gd name="T22" fmla="*/ 2147483647 w 5085"/>
              <a:gd name="T23" fmla="*/ 2147483647 h 1691"/>
              <a:gd name="T24" fmla="*/ 2147483647 w 5085"/>
              <a:gd name="T25" fmla="*/ 2147483647 h 1691"/>
              <a:gd name="T26" fmla="*/ 2147483647 w 5085"/>
              <a:gd name="T27" fmla="*/ 2147483647 h 1691"/>
              <a:gd name="T28" fmla="*/ 2147483647 w 5085"/>
              <a:gd name="T29" fmla="*/ 2147483647 h 1691"/>
              <a:gd name="T30" fmla="*/ 2147483647 w 5085"/>
              <a:gd name="T31" fmla="*/ 2147483647 h 1691"/>
              <a:gd name="T32" fmla="*/ 2147483647 w 5085"/>
              <a:gd name="T33" fmla="*/ 2147483647 h 1691"/>
              <a:gd name="T34" fmla="*/ 2147483647 w 5085"/>
              <a:gd name="T35" fmla="*/ 2147483647 h 1691"/>
              <a:gd name="T36" fmla="*/ 2147483647 w 5085"/>
              <a:gd name="T37" fmla="*/ 2147483647 h 1691"/>
              <a:gd name="T38" fmla="*/ 2147483647 w 5085"/>
              <a:gd name="T39" fmla="*/ 2147483647 h 1691"/>
              <a:gd name="T40" fmla="*/ 2147483647 w 5085"/>
              <a:gd name="T41" fmla="*/ 2147483647 h 1691"/>
              <a:gd name="T42" fmla="*/ 2147483647 w 5085"/>
              <a:gd name="T43" fmla="*/ 2147483647 h 1691"/>
              <a:gd name="T44" fmla="*/ 2147483647 w 5085"/>
              <a:gd name="T45" fmla="*/ 2147483647 h 1691"/>
              <a:gd name="T46" fmla="*/ 2147483647 w 5085"/>
              <a:gd name="T47" fmla="*/ 2147483647 h 1691"/>
              <a:gd name="T48" fmla="*/ 2147483647 w 5085"/>
              <a:gd name="T49" fmla="*/ 2147483647 h 1691"/>
              <a:gd name="T50" fmla="*/ 2147483647 w 5085"/>
              <a:gd name="T51" fmla="*/ 2147483647 h 1691"/>
              <a:gd name="T52" fmla="*/ 2147483647 w 5085"/>
              <a:gd name="T53" fmla="*/ 2147483647 h 1691"/>
              <a:gd name="T54" fmla="*/ 2147483647 w 5085"/>
              <a:gd name="T55" fmla="*/ 2147483647 h 1691"/>
              <a:gd name="T56" fmla="*/ 2147483647 w 5085"/>
              <a:gd name="T57" fmla="*/ 2147483647 h 1691"/>
              <a:gd name="T58" fmla="*/ 2147483647 w 5085"/>
              <a:gd name="T59" fmla="*/ 2147483647 h 1691"/>
              <a:gd name="T60" fmla="*/ 2147483647 w 5085"/>
              <a:gd name="T61" fmla="*/ 2147483647 h 1691"/>
              <a:gd name="T62" fmla="*/ 2147483647 w 5085"/>
              <a:gd name="T63" fmla="*/ 2147483647 h 1691"/>
              <a:gd name="T64" fmla="*/ 2147483647 w 5085"/>
              <a:gd name="T65" fmla="*/ 2147483647 h 1691"/>
              <a:gd name="T66" fmla="*/ 2147483647 w 5085"/>
              <a:gd name="T67" fmla="*/ 2147483647 h 1691"/>
              <a:gd name="T68" fmla="*/ 2147483647 w 5085"/>
              <a:gd name="T69" fmla="*/ 2147483647 h 1691"/>
              <a:gd name="T70" fmla="*/ 2147483647 w 5085"/>
              <a:gd name="T71" fmla="*/ 2147483647 h 1691"/>
              <a:gd name="T72" fmla="*/ 2147483647 w 5085"/>
              <a:gd name="T73" fmla="*/ 2147483647 h 1691"/>
              <a:gd name="T74" fmla="*/ 2147483647 w 5085"/>
              <a:gd name="T75" fmla="*/ 2147483647 h 1691"/>
              <a:gd name="T76" fmla="*/ 2147483647 w 5085"/>
              <a:gd name="T77" fmla="*/ 2147483647 h 1691"/>
              <a:gd name="T78" fmla="*/ 2147483647 w 5085"/>
              <a:gd name="T79" fmla="*/ 2147483647 h 1691"/>
              <a:gd name="T80" fmla="*/ 2147483647 w 5085"/>
              <a:gd name="T81" fmla="*/ 2147483647 h 1691"/>
              <a:gd name="T82" fmla="*/ 2147483647 w 5085"/>
              <a:gd name="T83" fmla="*/ 2147483647 h 1691"/>
              <a:gd name="T84" fmla="*/ 2147483647 w 5085"/>
              <a:gd name="T85" fmla="*/ 2147483647 h 1691"/>
              <a:gd name="T86" fmla="*/ 2147483647 w 5085"/>
              <a:gd name="T87" fmla="*/ 2147483647 h 1691"/>
              <a:gd name="T88" fmla="*/ 2147483647 w 5085"/>
              <a:gd name="T89" fmla="*/ 2147483647 h 1691"/>
              <a:gd name="T90" fmla="*/ 2147483647 w 5085"/>
              <a:gd name="T91" fmla="*/ 2147483647 h 1691"/>
              <a:gd name="T92" fmla="*/ 2147483647 w 5085"/>
              <a:gd name="T93" fmla="*/ 2147483647 h 1691"/>
              <a:gd name="T94" fmla="*/ 2147483647 w 5085"/>
              <a:gd name="T95" fmla="*/ 2147483647 h 1691"/>
              <a:gd name="T96" fmla="*/ 2147483647 w 5085"/>
              <a:gd name="T97" fmla="*/ 2147483647 h 1691"/>
              <a:gd name="T98" fmla="*/ 2147483647 w 5085"/>
              <a:gd name="T99" fmla="*/ 2147483647 h 1691"/>
              <a:gd name="T100" fmla="*/ 2147483647 w 5085"/>
              <a:gd name="T101" fmla="*/ 2147483647 h 1691"/>
              <a:gd name="T102" fmla="*/ 2147483647 w 5085"/>
              <a:gd name="T103" fmla="*/ 2147483647 h 1691"/>
              <a:gd name="T104" fmla="*/ 2147483647 w 5085"/>
              <a:gd name="T105" fmla="*/ 2147483647 h 1691"/>
              <a:gd name="T106" fmla="*/ 2147483647 w 5085"/>
              <a:gd name="T107" fmla="*/ 2147483647 h 1691"/>
              <a:gd name="T108" fmla="*/ 2147483647 w 5085"/>
              <a:gd name="T109" fmla="*/ 2147483647 h 1691"/>
              <a:gd name="T110" fmla="*/ 2147483647 w 5085"/>
              <a:gd name="T111" fmla="*/ 2147483647 h 169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5085"/>
              <a:gd name="T169" fmla="*/ 0 h 1691"/>
              <a:gd name="T170" fmla="*/ 5085 w 5085"/>
              <a:gd name="T171" fmla="*/ 1691 h 169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5085" h="1691">
                <a:moveTo>
                  <a:pt x="1731" y="251"/>
                </a:moveTo>
                <a:cubicBezTo>
                  <a:pt x="1669" y="248"/>
                  <a:pt x="1607" y="248"/>
                  <a:pt x="1545" y="243"/>
                </a:cubicBezTo>
                <a:cubicBezTo>
                  <a:pt x="1507" y="240"/>
                  <a:pt x="1488" y="210"/>
                  <a:pt x="1460" y="192"/>
                </a:cubicBezTo>
                <a:cubicBezTo>
                  <a:pt x="1440" y="179"/>
                  <a:pt x="1407" y="172"/>
                  <a:pt x="1384" y="166"/>
                </a:cubicBezTo>
                <a:cubicBezTo>
                  <a:pt x="1349" y="140"/>
                  <a:pt x="1322" y="137"/>
                  <a:pt x="1282" y="124"/>
                </a:cubicBezTo>
                <a:cubicBezTo>
                  <a:pt x="1265" y="127"/>
                  <a:pt x="1247" y="125"/>
                  <a:pt x="1231" y="132"/>
                </a:cubicBezTo>
                <a:cubicBezTo>
                  <a:pt x="1213" y="140"/>
                  <a:pt x="1188" y="192"/>
                  <a:pt x="1172" y="209"/>
                </a:cubicBezTo>
                <a:cubicBezTo>
                  <a:pt x="1162" y="236"/>
                  <a:pt x="1130" y="285"/>
                  <a:pt x="1130" y="285"/>
                </a:cubicBezTo>
                <a:cubicBezTo>
                  <a:pt x="1000" y="268"/>
                  <a:pt x="880" y="210"/>
                  <a:pt x="757" y="166"/>
                </a:cubicBezTo>
                <a:cubicBezTo>
                  <a:pt x="686" y="169"/>
                  <a:pt x="615" y="164"/>
                  <a:pt x="545" y="175"/>
                </a:cubicBezTo>
                <a:cubicBezTo>
                  <a:pt x="520" y="179"/>
                  <a:pt x="477" y="209"/>
                  <a:pt x="477" y="209"/>
                </a:cubicBezTo>
                <a:cubicBezTo>
                  <a:pt x="471" y="217"/>
                  <a:pt x="464" y="225"/>
                  <a:pt x="460" y="234"/>
                </a:cubicBezTo>
                <a:cubicBezTo>
                  <a:pt x="456" y="242"/>
                  <a:pt x="461" y="259"/>
                  <a:pt x="452" y="260"/>
                </a:cubicBezTo>
                <a:cubicBezTo>
                  <a:pt x="426" y="263"/>
                  <a:pt x="376" y="243"/>
                  <a:pt x="376" y="243"/>
                </a:cubicBezTo>
                <a:cubicBezTo>
                  <a:pt x="254" y="182"/>
                  <a:pt x="142" y="291"/>
                  <a:pt x="79" y="387"/>
                </a:cubicBezTo>
                <a:cubicBezTo>
                  <a:pt x="70" y="415"/>
                  <a:pt x="55" y="435"/>
                  <a:pt x="45" y="463"/>
                </a:cubicBezTo>
                <a:cubicBezTo>
                  <a:pt x="48" y="505"/>
                  <a:pt x="45" y="549"/>
                  <a:pt x="54" y="590"/>
                </a:cubicBezTo>
                <a:cubicBezTo>
                  <a:pt x="57" y="602"/>
                  <a:pt x="72" y="605"/>
                  <a:pt x="79" y="615"/>
                </a:cubicBezTo>
                <a:cubicBezTo>
                  <a:pt x="84" y="623"/>
                  <a:pt x="85" y="632"/>
                  <a:pt x="88" y="641"/>
                </a:cubicBezTo>
                <a:cubicBezTo>
                  <a:pt x="77" y="672"/>
                  <a:pt x="37" y="725"/>
                  <a:pt x="37" y="725"/>
                </a:cubicBezTo>
                <a:cubicBezTo>
                  <a:pt x="25" y="784"/>
                  <a:pt x="5" y="856"/>
                  <a:pt x="62" y="895"/>
                </a:cubicBezTo>
                <a:cubicBezTo>
                  <a:pt x="49" y="935"/>
                  <a:pt x="27" y="973"/>
                  <a:pt x="11" y="1013"/>
                </a:cubicBezTo>
                <a:cubicBezTo>
                  <a:pt x="18" y="1118"/>
                  <a:pt x="0" y="1234"/>
                  <a:pt x="105" y="1293"/>
                </a:cubicBezTo>
                <a:cubicBezTo>
                  <a:pt x="128" y="1306"/>
                  <a:pt x="199" y="1309"/>
                  <a:pt x="206" y="1310"/>
                </a:cubicBezTo>
                <a:cubicBezTo>
                  <a:pt x="221" y="1380"/>
                  <a:pt x="256" y="1416"/>
                  <a:pt x="299" y="1471"/>
                </a:cubicBezTo>
                <a:cubicBezTo>
                  <a:pt x="309" y="1484"/>
                  <a:pt x="313" y="1502"/>
                  <a:pt x="325" y="1513"/>
                </a:cubicBezTo>
                <a:cubicBezTo>
                  <a:pt x="342" y="1528"/>
                  <a:pt x="366" y="1534"/>
                  <a:pt x="384" y="1547"/>
                </a:cubicBezTo>
                <a:cubicBezTo>
                  <a:pt x="452" y="1597"/>
                  <a:pt x="379" y="1570"/>
                  <a:pt x="469" y="1615"/>
                </a:cubicBezTo>
                <a:cubicBezTo>
                  <a:pt x="526" y="1643"/>
                  <a:pt x="586" y="1663"/>
                  <a:pt x="647" y="1683"/>
                </a:cubicBezTo>
                <a:cubicBezTo>
                  <a:pt x="686" y="1677"/>
                  <a:pt x="726" y="1675"/>
                  <a:pt x="765" y="1666"/>
                </a:cubicBezTo>
                <a:cubicBezTo>
                  <a:pt x="773" y="1664"/>
                  <a:pt x="824" y="1624"/>
                  <a:pt x="825" y="1623"/>
                </a:cubicBezTo>
                <a:cubicBezTo>
                  <a:pt x="855" y="1601"/>
                  <a:pt x="882" y="1589"/>
                  <a:pt x="918" y="1581"/>
                </a:cubicBezTo>
                <a:cubicBezTo>
                  <a:pt x="941" y="1584"/>
                  <a:pt x="966" y="1577"/>
                  <a:pt x="986" y="1589"/>
                </a:cubicBezTo>
                <a:cubicBezTo>
                  <a:pt x="999" y="1597"/>
                  <a:pt x="996" y="1618"/>
                  <a:pt x="1003" y="1632"/>
                </a:cubicBezTo>
                <a:cubicBezTo>
                  <a:pt x="1022" y="1667"/>
                  <a:pt x="1031" y="1668"/>
                  <a:pt x="1062" y="1691"/>
                </a:cubicBezTo>
                <a:cubicBezTo>
                  <a:pt x="1090" y="1688"/>
                  <a:pt x="1120" y="1691"/>
                  <a:pt x="1147" y="1683"/>
                </a:cubicBezTo>
                <a:cubicBezTo>
                  <a:pt x="1191" y="1670"/>
                  <a:pt x="1211" y="1617"/>
                  <a:pt x="1240" y="1581"/>
                </a:cubicBezTo>
                <a:cubicBezTo>
                  <a:pt x="1289" y="1519"/>
                  <a:pt x="1339" y="1473"/>
                  <a:pt x="1418" y="1454"/>
                </a:cubicBezTo>
                <a:cubicBezTo>
                  <a:pt x="1438" y="1460"/>
                  <a:pt x="1459" y="1462"/>
                  <a:pt x="1477" y="1471"/>
                </a:cubicBezTo>
                <a:cubicBezTo>
                  <a:pt x="1505" y="1485"/>
                  <a:pt x="1499" y="1502"/>
                  <a:pt x="1519" y="1522"/>
                </a:cubicBezTo>
                <a:cubicBezTo>
                  <a:pt x="1535" y="1538"/>
                  <a:pt x="1554" y="1548"/>
                  <a:pt x="1570" y="1564"/>
                </a:cubicBezTo>
                <a:cubicBezTo>
                  <a:pt x="1607" y="1549"/>
                  <a:pt x="1627" y="1526"/>
                  <a:pt x="1663" y="1513"/>
                </a:cubicBezTo>
                <a:cubicBezTo>
                  <a:pt x="1735" y="1457"/>
                  <a:pt x="1765" y="1440"/>
                  <a:pt x="1850" y="1420"/>
                </a:cubicBezTo>
                <a:cubicBezTo>
                  <a:pt x="1864" y="1423"/>
                  <a:pt x="1880" y="1420"/>
                  <a:pt x="1892" y="1428"/>
                </a:cubicBezTo>
                <a:cubicBezTo>
                  <a:pt x="1919" y="1445"/>
                  <a:pt x="1923" y="1489"/>
                  <a:pt x="1934" y="1513"/>
                </a:cubicBezTo>
                <a:cubicBezTo>
                  <a:pt x="1948" y="1545"/>
                  <a:pt x="1954" y="1540"/>
                  <a:pt x="1985" y="1556"/>
                </a:cubicBezTo>
                <a:cubicBezTo>
                  <a:pt x="2035" y="1544"/>
                  <a:pt x="2065" y="1525"/>
                  <a:pt x="2112" y="1513"/>
                </a:cubicBezTo>
                <a:cubicBezTo>
                  <a:pt x="2154" y="1485"/>
                  <a:pt x="2183" y="1469"/>
                  <a:pt x="2231" y="1454"/>
                </a:cubicBezTo>
                <a:cubicBezTo>
                  <a:pt x="2259" y="1462"/>
                  <a:pt x="2291" y="1463"/>
                  <a:pt x="2315" y="1479"/>
                </a:cubicBezTo>
                <a:cubicBezTo>
                  <a:pt x="2325" y="1486"/>
                  <a:pt x="2331" y="1498"/>
                  <a:pt x="2341" y="1505"/>
                </a:cubicBezTo>
                <a:cubicBezTo>
                  <a:pt x="2356" y="1515"/>
                  <a:pt x="2390" y="1524"/>
                  <a:pt x="2409" y="1530"/>
                </a:cubicBezTo>
                <a:cubicBezTo>
                  <a:pt x="2446" y="1527"/>
                  <a:pt x="2483" y="1527"/>
                  <a:pt x="2519" y="1522"/>
                </a:cubicBezTo>
                <a:cubicBezTo>
                  <a:pt x="2549" y="1518"/>
                  <a:pt x="2583" y="1489"/>
                  <a:pt x="2612" y="1479"/>
                </a:cubicBezTo>
                <a:cubicBezTo>
                  <a:pt x="2629" y="1473"/>
                  <a:pt x="2646" y="1468"/>
                  <a:pt x="2663" y="1462"/>
                </a:cubicBezTo>
                <a:cubicBezTo>
                  <a:pt x="2671" y="1459"/>
                  <a:pt x="2688" y="1454"/>
                  <a:pt x="2688" y="1454"/>
                </a:cubicBezTo>
                <a:cubicBezTo>
                  <a:pt x="2708" y="1460"/>
                  <a:pt x="2728" y="1463"/>
                  <a:pt x="2747" y="1471"/>
                </a:cubicBezTo>
                <a:cubicBezTo>
                  <a:pt x="2760" y="1477"/>
                  <a:pt x="2768" y="1491"/>
                  <a:pt x="2781" y="1496"/>
                </a:cubicBezTo>
                <a:cubicBezTo>
                  <a:pt x="2811" y="1508"/>
                  <a:pt x="2875" y="1522"/>
                  <a:pt x="2875" y="1522"/>
                </a:cubicBezTo>
                <a:cubicBezTo>
                  <a:pt x="2965" y="1513"/>
                  <a:pt x="3056" y="1506"/>
                  <a:pt x="3146" y="1496"/>
                </a:cubicBezTo>
                <a:cubicBezTo>
                  <a:pt x="3216" y="1488"/>
                  <a:pt x="3293" y="1427"/>
                  <a:pt x="3357" y="1395"/>
                </a:cubicBezTo>
                <a:cubicBezTo>
                  <a:pt x="3417" y="1413"/>
                  <a:pt x="3343" y="1387"/>
                  <a:pt x="3425" y="1437"/>
                </a:cubicBezTo>
                <a:cubicBezTo>
                  <a:pt x="3441" y="1447"/>
                  <a:pt x="3473" y="1456"/>
                  <a:pt x="3493" y="1462"/>
                </a:cubicBezTo>
                <a:cubicBezTo>
                  <a:pt x="3538" y="1459"/>
                  <a:pt x="3584" y="1464"/>
                  <a:pt x="3628" y="1454"/>
                </a:cubicBezTo>
                <a:cubicBezTo>
                  <a:pt x="3648" y="1449"/>
                  <a:pt x="3679" y="1420"/>
                  <a:pt x="3679" y="1420"/>
                </a:cubicBezTo>
                <a:cubicBezTo>
                  <a:pt x="3701" y="1427"/>
                  <a:pt x="3716" y="1452"/>
                  <a:pt x="3739" y="1454"/>
                </a:cubicBezTo>
                <a:cubicBezTo>
                  <a:pt x="3781" y="1458"/>
                  <a:pt x="3824" y="1448"/>
                  <a:pt x="3866" y="1445"/>
                </a:cubicBezTo>
                <a:cubicBezTo>
                  <a:pt x="3900" y="1437"/>
                  <a:pt x="3917" y="1425"/>
                  <a:pt x="3950" y="1437"/>
                </a:cubicBezTo>
                <a:cubicBezTo>
                  <a:pt x="3970" y="1498"/>
                  <a:pt x="4006" y="1568"/>
                  <a:pt x="4069" y="1598"/>
                </a:cubicBezTo>
                <a:cubicBezTo>
                  <a:pt x="4101" y="1613"/>
                  <a:pt x="4171" y="1632"/>
                  <a:pt x="4171" y="1632"/>
                </a:cubicBezTo>
                <a:cubicBezTo>
                  <a:pt x="4230" y="1629"/>
                  <a:pt x="4290" y="1633"/>
                  <a:pt x="4348" y="1623"/>
                </a:cubicBezTo>
                <a:cubicBezTo>
                  <a:pt x="4360" y="1621"/>
                  <a:pt x="4364" y="1605"/>
                  <a:pt x="4374" y="1598"/>
                </a:cubicBezTo>
                <a:cubicBezTo>
                  <a:pt x="4425" y="1562"/>
                  <a:pt x="4483" y="1507"/>
                  <a:pt x="4543" y="1488"/>
                </a:cubicBezTo>
                <a:cubicBezTo>
                  <a:pt x="4569" y="1561"/>
                  <a:pt x="4626" y="1527"/>
                  <a:pt x="4704" y="1522"/>
                </a:cubicBezTo>
                <a:cubicBezTo>
                  <a:pt x="4737" y="1497"/>
                  <a:pt x="4760" y="1472"/>
                  <a:pt x="4797" y="1454"/>
                </a:cubicBezTo>
                <a:cubicBezTo>
                  <a:pt x="4869" y="1467"/>
                  <a:pt x="4980" y="1491"/>
                  <a:pt x="5035" y="1454"/>
                </a:cubicBezTo>
                <a:cubicBezTo>
                  <a:pt x="5068" y="1432"/>
                  <a:pt x="5029" y="1375"/>
                  <a:pt x="5026" y="1335"/>
                </a:cubicBezTo>
                <a:cubicBezTo>
                  <a:pt x="5040" y="1162"/>
                  <a:pt x="5017" y="1271"/>
                  <a:pt x="5077" y="1183"/>
                </a:cubicBezTo>
                <a:cubicBezTo>
                  <a:pt x="5074" y="1143"/>
                  <a:pt x="5074" y="1103"/>
                  <a:pt x="5068" y="1064"/>
                </a:cubicBezTo>
                <a:cubicBezTo>
                  <a:pt x="5065" y="1046"/>
                  <a:pt x="5057" y="1030"/>
                  <a:pt x="5051" y="1013"/>
                </a:cubicBezTo>
                <a:cubicBezTo>
                  <a:pt x="5048" y="1005"/>
                  <a:pt x="5043" y="988"/>
                  <a:pt x="5043" y="988"/>
                </a:cubicBezTo>
                <a:cubicBezTo>
                  <a:pt x="5046" y="946"/>
                  <a:pt x="5041" y="902"/>
                  <a:pt x="5051" y="861"/>
                </a:cubicBezTo>
                <a:cubicBezTo>
                  <a:pt x="5053" y="851"/>
                  <a:pt x="5070" y="852"/>
                  <a:pt x="5077" y="844"/>
                </a:cubicBezTo>
                <a:cubicBezTo>
                  <a:pt x="5083" y="837"/>
                  <a:pt x="5082" y="827"/>
                  <a:pt x="5085" y="819"/>
                </a:cubicBezTo>
                <a:cubicBezTo>
                  <a:pt x="5075" y="767"/>
                  <a:pt x="5071" y="710"/>
                  <a:pt x="5035" y="666"/>
                </a:cubicBezTo>
                <a:cubicBezTo>
                  <a:pt x="4996" y="618"/>
                  <a:pt x="4964" y="571"/>
                  <a:pt x="4941" y="514"/>
                </a:cubicBezTo>
                <a:cubicBezTo>
                  <a:pt x="4944" y="491"/>
                  <a:pt x="4946" y="468"/>
                  <a:pt x="4950" y="446"/>
                </a:cubicBezTo>
                <a:cubicBezTo>
                  <a:pt x="4952" y="437"/>
                  <a:pt x="4960" y="429"/>
                  <a:pt x="4958" y="420"/>
                </a:cubicBezTo>
                <a:cubicBezTo>
                  <a:pt x="4953" y="393"/>
                  <a:pt x="4936" y="394"/>
                  <a:pt x="4916" y="387"/>
                </a:cubicBezTo>
                <a:cubicBezTo>
                  <a:pt x="4852" y="365"/>
                  <a:pt x="4780" y="347"/>
                  <a:pt x="4713" y="336"/>
                </a:cubicBezTo>
                <a:cubicBezTo>
                  <a:pt x="4699" y="309"/>
                  <a:pt x="4695" y="277"/>
                  <a:pt x="4679" y="251"/>
                </a:cubicBezTo>
                <a:cubicBezTo>
                  <a:pt x="4660" y="221"/>
                  <a:pt x="4579" y="207"/>
                  <a:pt x="4552" y="200"/>
                </a:cubicBezTo>
                <a:cubicBezTo>
                  <a:pt x="4409" y="162"/>
                  <a:pt x="4270" y="171"/>
                  <a:pt x="4120" y="166"/>
                </a:cubicBezTo>
                <a:cubicBezTo>
                  <a:pt x="4103" y="118"/>
                  <a:pt x="4086" y="116"/>
                  <a:pt x="4035" y="107"/>
                </a:cubicBezTo>
                <a:cubicBezTo>
                  <a:pt x="3998" y="110"/>
                  <a:pt x="3961" y="108"/>
                  <a:pt x="3925" y="116"/>
                </a:cubicBezTo>
                <a:cubicBezTo>
                  <a:pt x="3900" y="122"/>
                  <a:pt x="3882" y="146"/>
                  <a:pt x="3857" y="149"/>
                </a:cubicBezTo>
                <a:cubicBezTo>
                  <a:pt x="3834" y="152"/>
                  <a:pt x="3812" y="155"/>
                  <a:pt x="3789" y="158"/>
                </a:cubicBezTo>
                <a:cubicBezTo>
                  <a:pt x="3717" y="181"/>
                  <a:pt x="3726" y="174"/>
                  <a:pt x="3620" y="166"/>
                </a:cubicBezTo>
                <a:cubicBezTo>
                  <a:pt x="3441" y="109"/>
                  <a:pt x="3257" y="128"/>
                  <a:pt x="3069" y="124"/>
                </a:cubicBezTo>
                <a:cubicBezTo>
                  <a:pt x="3056" y="82"/>
                  <a:pt x="3034" y="67"/>
                  <a:pt x="2993" y="56"/>
                </a:cubicBezTo>
                <a:cubicBezTo>
                  <a:pt x="2945" y="63"/>
                  <a:pt x="2892" y="58"/>
                  <a:pt x="2849" y="82"/>
                </a:cubicBezTo>
                <a:cubicBezTo>
                  <a:pt x="2831" y="92"/>
                  <a:pt x="2798" y="116"/>
                  <a:pt x="2798" y="116"/>
                </a:cubicBezTo>
                <a:cubicBezTo>
                  <a:pt x="2787" y="81"/>
                  <a:pt x="2769" y="68"/>
                  <a:pt x="2739" y="48"/>
                </a:cubicBezTo>
                <a:cubicBezTo>
                  <a:pt x="2579" y="54"/>
                  <a:pt x="2538" y="29"/>
                  <a:pt x="2443" y="124"/>
                </a:cubicBezTo>
                <a:cubicBezTo>
                  <a:pt x="2432" y="118"/>
                  <a:pt x="2421" y="112"/>
                  <a:pt x="2409" y="107"/>
                </a:cubicBezTo>
                <a:cubicBezTo>
                  <a:pt x="2401" y="104"/>
                  <a:pt x="2389" y="105"/>
                  <a:pt x="2383" y="99"/>
                </a:cubicBezTo>
                <a:cubicBezTo>
                  <a:pt x="2327" y="45"/>
                  <a:pt x="2402" y="78"/>
                  <a:pt x="2341" y="56"/>
                </a:cubicBezTo>
                <a:cubicBezTo>
                  <a:pt x="2283" y="0"/>
                  <a:pt x="2250" y="27"/>
                  <a:pt x="2180" y="56"/>
                </a:cubicBezTo>
                <a:cubicBezTo>
                  <a:pt x="2155" y="82"/>
                  <a:pt x="2146" y="104"/>
                  <a:pt x="2112" y="116"/>
                </a:cubicBezTo>
                <a:cubicBezTo>
                  <a:pt x="2058" y="102"/>
                  <a:pt x="2088" y="100"/>
                  <a:pt x="2027" y="141"/>
                </a:cubicBezTo>
                <a:cubicBezTo>
                  <a:pt x="1980" y="172"/>
                  <a:pt x="1914" y="146"/>
                  <a:pt x="1858" y="149"/>
                </a:cubicBezTo>
                <a:cubicBezTo>
                  <a:pt x="1830" y="168"/>
                  <a:pt x="1818" y="191"/>
                  <a:pt x="1790" y="209"/>
                </a:cubicBezTo>
                <a:cubicBezTo>
                  <a:pt x="1785" y="225"/>
                  <a:pt x="1783" y="276"/>
                  <a:pt x="1748" y="268"/>
                </a:cubicBezTo>
                <a:cubicBezTo>
                  <a:pt x="1740" y="266"/>
                  <a:pt x="1737" y="257"/>
                  <a:pt x="1731" y="251"/>
                </a:cubicBezTo>
                <a:close/>
              </a:path>
            </a:pathLst>
          </a:custGeom>
          <a:noFill/>
          <a:ln w="57150" cmpd="sng">
            <a:solidFill>
              <a:srgbClr val="FF66FF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129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4478" y="3397645"/>
            <a:ext cx="6381898" cy="1831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11488"/>
            <a:ext cx="3285130" cy="197349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5478323"/>
            <a:ext cx="1375698" cy="830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8000"/>
                </a:solidFill>
              </a:rPr>
              <a:t> Medical </a:t>
            </a:r>
          </a:p>
          <a:p>
            <a:r>
              <a:rPr lang="en-US" sz="2400" b="1" dirty="0" smtClean="0">
                <a:solidFill>
                  <a:srgbClr val="008000"/>
                </a:solidFill>
              </a:rPr>
              <a:t>diagnosis</a:t>
            </a:r>
            <a:endParaRPr lang="en-US" sz="2400" b="1" dirty="0">
              <a:solidFill>
                <a:srgbClr val="008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71800" y="5550331"/>
            <a:ext cx="1379930" cy="830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8000"/>
                </a:solidFill>
              </a:rPr>
              <a:t>  Nursing </a:t>
            </a:r>
          </a:p>
          <a:p>
            <a:r>
              <a:rPr lang="en-US" sz="2400" b="1" dirty="0" smtClean="0">
                <a:solidFill>
                  <a:srgbClr val="008000"/>
                </a:solidFill>
              </a:rPr>
              <a:t>diagnosis</a:t>
            </a:r>
            <a:endParaRPr lang="en-US" sz="2400" b="1" dirty="0">
              <a:solidFill>
                <a:srgbClr val="008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0032" y="5716706"/>
            <a:ext cx="1607876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8000"/>
                </a:solidFill>
              </a:rPr>
              <a:t>Pharmacist</a:t>
            </a:r>
            <a:endParaRPr lang="en-US" sz="2400" b="1" dirty="0">
              <a:solidFill>
                <a:srgbClr val="008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82136" y="5478323"/>
            <a:ext cx="1494320" cy="830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8000"/>
                </a:solidFill>
              </a:rPr>
              <a:t> Nutrition </a:t>
            </a:r>
          </a:p>
          <a:p>
            <a:r>
              <a:rPr lang="en-US" sz="2400" b="1" dirty="0" smtClean="0">
                <a:solidFill>
                  <a:srgbClr val="008000"/>
                </a:solidFill>
              </a:rPr>
              <a:t> diagnosis</a:t>
            </a:r>
            <a:endParaRPr lang="en-US" sz="2400" b="1" dirty="0">
              <a:solidFill>
                <a:srgbClr val="008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275955" y="416858"/>
            <a:ext cx="6824437" cy="70788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0000FF"/>
                </a:solidFill>
              </a:rPr>
              <a:t>  </a:t>
            </a:r>
            <a:r>
              <a:rPr lang="th-TH" sz="4000" b="1" dirty="0" smtClean="0">
                <a:solidFill>
                  <a:srgbClr val="0000FF"/>
                </a:solidFill>
              </a:rPr>
              <a:t>การ</a:t>
            </a:r>
            <a:r>
              <a:rPr lang="th-TH" sz="4000" b="1" dirty="0">
                <a:solidFill>
                  <a:srgbClr val="0000FF"/>
                </a:solidFill>
              </a:rPr>
              <a:t>สร้างทีม</a:t>
            </a:r>
            <a:r>
              <a:rPr lang="th-TH" sz="4000" b="1" dirty="0" err="1">
                <a:solidFill>
                  <a:srgbClr val="0000FF"/>
                </a:solidFill>
              </a:rPr>
              <a:t>โภชน</a:t>
            </a:r>
            <a:r>
              <a:rPr lang="th-TH" sz="4000" b="1" dirty="0">
                <a:solidFill>
                  <a:srgbClr val="0000FF"/>
                </a:solidFill>
              </a:rPr>
              <a:t>บำบัด </a:t>
            </a:r>
            <a:r>
              <a:rPr lang="th-TH" sz="4000" b="1" dirty="0" smtClean="0">
                <a:solidFill>
                  <a:srgbClr val="0000FF"/>
                </a:solidFill>
              </a:rPr>
              <a:t>ตามแนวทาง </a:t>
            </a:r>
            <a:r>
              <a:rPr lang="th-TH" sz="4000" b="1" dirty="0" err="1" smtClean="0">
                <a:solidFill>
                  <a:srgbClr val="0000FF"/>
                </a:solidFill>
              </a:rPr>
              <a:t>สธ</a:t>
            </a:r>
            <a:r>
              <a:rPr lang="th-TH" sz="4000" b="1" dirty="0" smtClean="0">
                <a:solidFill>
                  <a:srgbClr val="0000FF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784154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218" name="Picture 2" descr="plane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265219" name="WordArt 3"/>
          <p:cNvSpPr>
            <a:spLocks noChangeArrowheads="1" noChangeShapeType="1" noTextEdit="1"/>
          </p:cNvSpPr>
          <p:nvPr/>
        </p:nvSpPr>
        <p:spPr bwMode="auto">
          <a:xfrm>
            <a:off x="611188" y="1268413"/>
            <a:ext cx="7993062" cy="2808287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7708"/>
                <a:gd name="adj2" fmla="val 0"/>
              </a:avLst>
            </a:prstTxWarp>
          </a:bodyPr>
          <a:lstStyle/>
          <a:p>
            <a:pPr algn="ctr"/>
            <a:r>
              <a:rPr lang="en-US" sz="4800" kern="10" dirty="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104727" dir="842175" algn="ctr" rotWithShape="0">
                    <a:schemeClr val="bg2">
                      <a:alpha val="50000"/>
                    </a:schemeClr>
                  </a:outerShdw>
                </a:effectLst>
                <a:latin typeface="Elephant"/>
              </a:rPr>
              <a:t>THANK  YOU</a:t>
            </a:r>
          </a:p>
        </p:txBody>
      </p:sp>
      <p:pic>
        <p:nvPicPr>
          <p:cNvPr id="265220" name="Picture 4" descr="butflyer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1308100" y="4167188"/>
            <a:ext cx="612775" cy="393700"/>
          </a:xfrm>
          <a:noFill/>
        </p:spPr>
      </p:pic>
      <p:pic>
        <p:nvPicPr>
          <p:cNvPr id="265221" name="Picture 5" descr="butflyer"/>
          <p:cNvPicPr>
            <a:picLocks noGrp="1" noChangeAspect="1" noChangeArrowheads="1" noCrop="1"/>
          </p:cNvPicPr>
          <p:nvPr>
            <p:ph sz="quarter" idx="2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7019925" y="4167188"/>
            <a:ext cx="612775" cy="458787"/>
          </a:xfrm>
          <a:noFill/>
        </p:spPr>
      </p:pic>
    </p:spTree>
    <p:extLst>
      <p:ext uri="{BB962C8B-B14F-4D97-AF65-F5344CB8AC3E}">
        <p14:creationId xmlns:p14="http://schemas.microsoft.com/office/powerpoint/2010/main" val="2399459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5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5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iveb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5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5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5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5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65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65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ricoche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5219" grpId="0" animBg="1"/>
    </p:bldLst>
  </p:timing>
</p:sld>
</file>

<file path=ppt/theme/theme1.xml><?xml version="1.0" encoding="utf-8"?>
<a:theme xmlns:a="http://schemas.openxmlformats.org/drawingml/2006/main" name="ชุดรูปแบบของ Office">
  <a:themeElements>
    <a:clrScheme name="สำนักงา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สำนักงา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สำนักงา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481</Words>
  <Application>Microsoft Office PowerPoint</Application>
  <PresentationFormat>On-screen Show (4:3)</PresentationFormat>
  <Paragraphs>50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ชุดรูปแบบของ Office</vt:lpstr>
      <vt:lpstr>PowerPoint Presentation</vt:lpstr>
      <vt:lpstr>PowerPoint Presentation</vt:lpstr>
      <vt:lpstr>PowerPoint Presentation</vt:lpstr>
      <vt:lpstr>PowerPoint Presentation</vt:lpstr>
      <vt:lpstr>conclusion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A007</cp:lastModifiedBy>
  <cp:revision>8</cp:revision>
  <dcterms:modified xsi:type="dcterms:W3CDTF">2017-08-17T11:07:43Z</dcterms:modified>
</cp:coreProperties>
</file>